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886" r:id="rId1"/>
  </p:sldMasterIdLst>
  <p:notesMasterIdLst>
    <p:notesMasterId r:id="rId63"/>
  </p:notesMasterIdLst>
  <p:handoutMasterIdLst>
    <p:handoutMasterId r:id="rId64"/>
  </p:handoutMasterIdLst>
  <p:sldIdLst>
    <p:sldId id="256" r:id="rId2"/>
    <p:sldId id="257" r:id="rId3"/>
    <p:sldId id="843" r:id="rId4"/>
    <p:sldId id="423" r:id="rId5"/>
    <p:sldId id="885" r:id="rId6"/>
    <p:sldId id="871" r:id="rId7"/>
    <p:sldId id="872" r:id="rId8"/>
    <p:sldId id="873" r:id="rId9"/>
    <p:sldId id="883" r:id="rId10"/>
    <p:sldId id="874" r:id="rId11"/>
    <p:sldId id="844" r:id="rId12"/>
    <p:sldId id="852" r:id="rId13"/>
    <p:sldId id="736" r:id="rId14"/>
    <p:sldId id="876" r:id="rId15"/>
    <p:sldId id="875" r:id="rId16"/>
    <p:sldId id="849" r:id="rId17"/>
    <p:sldId id="566" r:id="rId18"/>
    <p:sldId id="845" r:id="rId19"/>
    <p:sldId id="778" r:id="rId20"/>
    <p:sldId id="536" r:id="rId21"/>
    <p:sldId id="886" r:id="rId22"/>
    <p:sldId id="887" r:id="rId23"/>
    <p:sldId id="879" r:id="rId24"/>
    <p:sldId id="878" r:id="rId25"/>
    <p:sldId id="881" r:id="rId26"/>
    <p:sldId id="530" r:id="rId27"/>
    <p:sldId id="880" r:id="rId28"/>
    <p:sldId id="846" r:id="rId29"/>
    <p:sldId id="882" r:id="rId30"/>
    <p:sldId id="855" r:id="rId31"/>
    <p:sldId id="782" r:id="rId32"/>
    <p:sldId id="748" r:id="rId33"/>
    <p:sldId id="715" r:id="rId34"/>
    <p:sldId id="716" r:id="rId35"/>
    <p:sldId id="858" r:id="rId36"/>
    <p:sldId id="857" r:id="rId37"/>
    <p:sldId id="863" r:id="rId38"/>
    <p:sldId id="864" r:id="rId39"/>
    <p:sldId id="865" r:id="rId40"/>
    <p:sldId id="866" r:id="rId41"/>
    <p:sldId id="859" r:id="rId42"/>
    <p:sldId id="867" r:id="rId43"/>
    <p:sldId id="868" r:id="rId44"/>
    <p:sldId id="888" r:id="rId45"/>
    <p:sldId id="870" r:id="rId46"/>
    <p:sldId id="860" r:id="rId47"/>
    <p:sldId id="696" r:id="rId48"/>
    <p:sldId id="722" r:id="rId49"/>
    <p:sldId id="861" r:id="rId50"/>
    <p:sldId id="889" r:id="rId51"/>
    <p:sldId id="896" r:id="rId52"/>
    <p:sldId id="806" r:id="rId53"/>
    <p:sldId id="893" r:id="rId54"/>
    <p:sldId id="894" r:id="rId55"/>
    <p:sldId id="892" r:id="rId56"/>
    <p:sldId id="891" r:id="rId57"/>
    <p:sldId id="895" r:id="rId58"/>
    <p:sldId id="862" r:id="rId59"/>
    <p:sldId id="780" r:id="rId60"/>
    <p:sldId id="856" r:id="rId61"/>
    <p:sldId id="693" r:id="rId62"/>
  </p:sldIdLst>
  <p:sldSz cx="9144000" cy="6858000" type="screen4x3"/>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たぬき油性マジック" panose="02000600000000000000" pitchFamily="2" charset="-128"/>
      <p:regular r:id="rId70"/>
    </p:embeddedFont>
  </p:embeddedFontLst>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置名 一元" initials="置名" lastIdx="1" clrIdx="0">
    <p:extLst>
      <p:ext uri="{19B8F6BF-5375-455C-9EA6-DF929625EA0E}">
        <p15:presenceInfo xmlns:p15="http://schemas.microsoft.com/office/powerpoint/2012/main" userId="0941062c3e0e22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D71CA-68DE-4423-A5C1-C082DE3119AE}" v="89" dt="2019-06-23T06:34:39.2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52" autoAdjust="0"/>
  </p:normalViewPr>
  <p:slideViewPr>
    <p:cSldViewPr snapToGrid="0">
      <p:cViewPr varScale="1">
        <p:scale>
          <a:sx n="92" d="100"/>
          <a:sy n="92" d="100"/>
        </p:scale>
        <p:origin x="907" y="29"/>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41"/>
      </p:cViewPr>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一元 置名" userId="0941062c3e0e2218" providerId="LiveId" clId="{FA0D71CA-68DE-4423-A5C1-C082DE3119AE}"/>
    <pc:docChg chg="undo redo custSel addSld delSld modSld sldOrd modMainMaster">
      <pc:chgData name="一元 置名" userId="0941062c3e0e2218" providerId="LiveId" clId="{FA0D71CA-68DE-4423-A5C1-C082DE3119AE}" dt="2019-06-23T06:38:20.427" v="723" actId="20577"/>
      <pc:docMkLst>
        <pc:docMk/>
      </pc:docMkLst>
      <pc:sldChg chg="modSp">
        <pc:chgData name="一元 置名" userId="0941062c3e0e2218" providerId="LiveId" clId="{FA0D71CA-68DE-4423-A5C1-C082DE3119AE}" dt="2019-06-22T00:25:45.598" v="616" actId="20577"/>
        <pc:sldMkLst>
          <pc:docMk/>
          <pc:sldMk cId="3218935577" sldId="426"/>
        </pc:sldMkLst>
        <pc:spChg chg="mod">
          <ac:chgData name="一元 置名" userId="0941062c3e0e2218" providerId="LiveId" clId="{FA0D71CA-68DE-4423-A5C1-C082DE3119AE}" dt="2019-06-22T00:25:45.598" v="616" actId="20577"/>
          <ac:spMkLst>
            <pc:docMk/>
            <pc:sldMk cId="3218935577" sldId="426"/>
            <ac:spMk id="3" creationId="{00000000-0000-0000-0000-000000000000}"/>
          </ac:spMkLst>
        </pc:spChg>
      </pc:sldChg>
      <pc:sldChg chg="modSp">
        <pc:chgData name="一元 置名" userId="0941062c3e0e2218" providerId="LiveId" clId="{FA0D71CA-68DE-4423-A5C1-C082DE3119AE}" dt="2019-06-22T00:22:46.646" v="587" actId="20577"/>
        <pc:sldMkLst>
          <pc:docMk/>
          <pc:sldMk cId="4060933232" sldId="525"/>
        </pc:sldMkLst>
        <pc:spChg chg="mod">
          <ac:chgData name="一元 置名" userId="0941062c3e0e2218" providerId="LiveId" clId="{FA0D71CA-68DE-4423-A5C1-C082DE3119AE}" dt="2019-06-22T00:22:46.646" v="587" actId="20577"/>
          <ac:spMkLst>
            <pc:docMk/>
            <pc:sldMk cId="4060933232" sldId="525"/>
            <ac:spMk id="3" creationId="{00000000-0000-0000-0000-000000000000}"/>
          </ac:spMkLst>
        </pc:spChg>
      </pc:sldChg>
      <pc:sldChg chg="addSp modSp ord">
        <pc:chgData name="一元 置名" userId="0941062c3e0e2218" providerId="LiveId" clId="{FA0D71CA-68DE-4423-A5C1-C082DE3119AE}" dt="2019-06-20T14:32:21.602" v="571"/>
        <pc:sldMkLst>
          <pc:docMk/>
          <pc:sldMk cId="2073309584" sldId="526"/>
        </pc:sldMkLst>
        <pc:picChg chg="add mod ord">
          <ac:chgData name="一元 置名" userId="0941062c3e0e2218" providerId="LiveId" clId="{FA0D71CA-68DE-4423-A5C1-C082DE3119AE}" dt="2019-06-19T12:38:56.473" v="470" actId="167"/>
          <ac:picMkLst>
            <pc:docMk/>
            <pc:sldMk cId="2073309584" sldId="526"/>
            <ac:picMk id="7" creationId="{76854A24-A638-4F8B-B67C-7FAC77681806}"/>
          </ac:picMkLst>
        </pc:picChg>
      </pc:sldChg>
      <pc:sldChg chg="ord">
        <pc:chgData name="一元 置名" userId="0941062c3e0e2218" providerId="LiveId" clId="{FA0D71CA-68DE-4423-A5C1-C082DE3119AE}" dt="2019-06-20T14:33:16.224" v="572"/>
        <pc:sldMkLst>
          <pc:docMk/>
          <pc:sldMk cId="3058119719" sldId="536"/>
        </pc:sldMkLst>
      </pc:sldChg>
      <pc:sldChg chg="modSp add">
        <pc:chgData name="一元 置名" userId="0941062c3e0e2218" providerId="LiveId" clId="{FA0D71CA-68DE-4423-A5C1-C082DE3119AE}" dt="2019-06-23T06:33:54.617" v="686"/>
        <pc:sldMkLst>
          <pc:docMk/>
          <pc:sldMk cId="1628786392" sldId="542"/>
        </pc:sldMkLst>
        <pc:spChg chg="mod">
          <ac:chgData name="一元 置名" userId="0941062c3e0e2218" providerId="LiveId" clId="{FA0D71CA-68DE-4423-A5C1-C082DE3119AE}" dt="2019-06-23T06:33:54.617" v="686"/>
          <ac:spMkLst>
            <pc:docMk/>
            <pc:sldMk cId="1628786392" sldId="542"/>
            <ac:spMk id="2" creationId="{B61F38A1-154F-413D-9075-91B0696FCA66}"/>
          </ac:spMkLst>
        </pc:spChg>
      </pc:sldChg>
      <pc:sldChg chg="modSp add">
        <pc:chgData name="一元 置名" userId="0941062c3e0e2218" providerId="LiveId" clId="{FA0D71CA-68DE-4423-A5C1-C082DE3119AE}" dt="2019-06-23T06:34:28.122" v="689"/>
        <pc:sldMkLst>
          <pc:docMk/>
          <pc:sldMk cId="2116209688" sldId="543"/>
        </pc:sldMkLst>
        <pc:spChg chg="mod">
          <ac:chgData name="一元 置名" userId="0941062c3e0e2218" providerId="LiveId" clId="{FA0D71CA-68DE-4423-A5C1-C082DE3119AE}" dt="2019-06-23T06:34:28.122" v="689"/>
          <ac:spMkLst>
            <pc:docMk/>
            <pc:sldMk cId="2116209688" sldId="543"/>
            <ac:spMk id="2" creationId="{B61F38A1-154F-413D-9075-91B0696FCA66}"/>
          </ac:spMkLst>
        </pc:spChg>
      </pc:sldChg>
      <pc:sldChg chg="modSp">
        <pc:chgData name="一元 置名" userId="0941062c3e0e2218" providerId="LiveId" clId="{FA0D71CA-68DE-4423-A5C1-C082DE3119AE}" dt="2019-06-22T00:23:44.326" v="589" actId="20577"/>
        <pc:sldMkLst>
          <pc:docMk/>
          <pc:sldMk cId="1116144427" sldId="545"/>
        </pc:sldMkLst>
        <pc:spChg chg="mod">
          <ac:chgData name="一元 置名" userId="0941062c3e0e2218" providerId="LiveId" clId="{FA0D71CA-68DE-4423-A5C1-C082DE3119AE}" dt="2019-06-22T00:23:44.326" v="589" actId="20577"/>
          <ac:spMkLst>
            <pc:docMk/>
            <pc:sldMk cId="1116144427" sldId="545"/>
            <ac:spMk id="3" creationId="{00000000-0000-0000-0000-000000000000}"/>
          </ac:spMkLst>
        </pc:spChg>
      </pc:sldChg>
      <pc:sldChg chg="add">
        <pc:chgData name="一元 置名" userId="0941062c3e0e2218" providerId="LiveId" clId="{FA0D71CA-68DE-4423-A5C1-C082DE3119AE}" dt="2019-06-23T06:29:04.589" v="665"/>
        <pc:sldMkLst>
          <pc:docMk/>
          <pc:sldMk cId="3168967482" sldId="588"/>
        </pc:sldMkLst>
      </pc:sldChg>
      <pc:sldChg chg="modSp add">
        <pc:chgData name="一元 置名" userId="0941062c3e0e2218" providerId="LiveId" clId="{FA0D71CA-68DE-4423-A5C1-C082DE3119AE}" dt="2019-06-23T06:34:32.261" v="690"/>
        <pc:sldMkLst>
          <pc:docMk/>
          <pc:sldMk cId="2325362293" sldId="603"/>
        </pc:sldMkLst>
        <pc:spChg chg="mod">
          <ac:chgData name="一元 置名" userId="0941062c3e0e2218" providerId="LiveId" clId="{FA0D71CA-68DE-4423-A5C1-C082DE3119AE}" dt="2019-06-23T06:34:32.261" v="690"/>
          <ac:spMkLst>
            <pc:docMk/>
            <pc:sldMk cId="2325362293" sldId="603"/>
            <ac:spMk id="2" creationId="{B61F38A1-154F-413D-9075-91B0696FCA66}"/>
          </ac:spMkLst>
        </pc:spChg>
      </pc:sldChg>
      <pc:sldChg chg="modSp add">
        <pc:chgData name="一元 置名" userId="0941062c3e0e2218" providerId="LiveId" clId="{FA0D71CA-68DE-4423-A5C1-C082DE3119AE}" dt="2019-06-23T06:34:35.568" v="691"/>
        <pc:sldMkLst>
          <pc:docMk/>
          <pc:sldMk cId="786133840" sldId="604"/>
        </pc:sldMkLst>
        <pc:spChg chg="mod">
          <ac:chgData name="一元 置名" userId="0941062c3e0e2218" providerId="LiveId" clId="{FA0D71CA-68DE-4423-A5C1-C082DE3119AE}" dt="2019-06-23T06:34:35.568" v="691"/>
          <ac:spMkLst>
            <pc:docMk/>
            <pc:sldMk cId="786133840" sldId="604"/>
            <ac:spMk id="2" creationId="{B61F38A1-154F-413D-9075-91B0696FCA66}"/>
          </ac:spMkLst>
        </pc:spChg>
      </pc:sldChg>
      <pc:sldChg chg="modSp add">
        <pc:chgData name="一元 置名" userId="0941062c3e0e2218" providerId="LiveId" clId="{FA0D71CA-68DE-4423-A5C1-C082DE3119AE}" dt="2019-06-23T06:34:39.247" v="692"/>
        <pc:sldMkLst>
          <pc:docMk/>
          <pc:sldMk cId="883148189" sldId="605"/>
        </pc:sldMkLst>
        <pc:spChg chg="mod">
          <ac:chgData name="一元 置名" userId="0941062c3e0e2218" providerId="LiveId" clId="{FA0D71CA-68DE-4423-A5C1-C082DE3119AE}" dt="2019-06-23T06:34:39.247" v="692"/>
          <ac:spMkLst>
            <pc:docMk/>
            <pc:sldMk cId="883148189" sldId="605"/>
            <ac:spMk id="2" creationId="{B61F38A1-154F-413D-9075-91B0696FCA66}"/>
          </ac:spMkLst>
        </pc:spChg>
      </pc:sldChg>
      <pc:sldChg chg="modSp">
        <pc:chgData name="一元 置名" userId="0941062c3e0e2218" providerId="LiveId" clId="{FA0D71CA-68DE-4423-A5C1-C082DE3119AE}" dt="2019-06-22T00:26:17.955" v="629" actId="20577"/>
        <pc:sldMkLst>
          <pc:docMk/>
          <pc:sldMk cId="2691805718" sldId="614"/>
        </pc:sldMkLst>
        <pc:spChg chg="mod">
          <ac:chgData name="一元 置名" userId="0941062c3e0e2218" providerId="LiveId" clId="{FA0D71CA-68DE-4423-A5C1-C082DE3119AE}" dt="2019-06-22T00:26:17.955" v="629" actId="20577"/>
          <ac:spMkLst>
            <pc:docMk/>
            <pc:sldMk cId="2691805718" sldId="614"/>
            <ac:spMk id="3" creationId="{00000000-0000-0000-0000-000000000000}"/>
          </ac:spMkLst>
        </pc:spChg>
      </pc:sldChg>
      <pc:sldChg chg="add">
        <pc:chgData name="一元 置名" userId="0941062c3e0e2218" providerId="LiveId" clId="{FA0D71CA-68DE-4423-A5C1-C082DE3119AE}" dt="2019-06-23T06:27:22.923" v="664"/>
        <pc:sldMkLst>
          <pc:docMk/>
          <pc:sldMk cId="4264893469" sldId="620"/>
        </pc:sldMkLst>
      </pc:sldChg>
      <pc:sldChg chg="modSp">
        <pc:chgData name="一元 置名" userId="0941062c3e0e2218" providerId="LiveId" clId="{FA0D71CA-68DE-4423-A5C1-C082DE3119AE}" dt="2019-06-22T00:25:52.358" v="619" actId="20577"/>
        <pc:sldMkLst>
          <pc:docMk/>
          <pc:sldMk cId="2815190139" sldId="623"/>
        </pc:sldMkLst>
        <pc:spChg chg="mod">
          <ac:chgData name="一元 置名" userId="0941062c3e0e2218" providerId="LiveId" clId="{FA0D71CA-68DE-4423-A5C1-C082DE3119AE}" dt="2019-06-22T00:25:52.358" v="619" actId="20577"/>
          <ac:spMkLst>
            <pc:docMk/>
            <pc:sldMk cId="2815190139" sldId="623"/>
            <ac:spMk id="3" creationId="{00000000-0000-0000-0000-000000000000}"/>
          </ac:spMkLst>
        </pc:spChg>
      </pc:sldChg>
      <pc:sldChg chg="modSp">
        <pc:chgData name="一元 置名" userId="0941062c3e0e2218" providerId="LiveId" clId="{FA0D71CA-68DE-4423-A5C1-C082DE3119AE}" dt="2019-06-22T00:25:57.482" v="622" actId="20577"/>
        <pc:sldMkLst>
          <pc:docMk/>
          <pc:sldMk cId="765700615" sldId="624"/>
        </pc:sldMkLst>
        <pc:spChg chg="mod">
          <ac:chgData name="一元 置名" userId="0941062c3e0e2218" providerId="LiveId" clId="{FA0D71CA-68DE-4423-A5C1-C082DE3119AE}" dt="2019-06-22T00:25:57.482" v="622" actId="20577"/>
          <ac:spMkLst>
            <pc:docMk/>
            <pc:sldMk cId="765700615" sldId="624"/>
            <ac:spMk id="3" creationId="{00000000-0000-0000-0000-000000000000}"/>
          </ac:spMkLst>
        </pc:spChg>
      </pc:sldChg>
      <pc:sldChg chg="modSp">
        <pc:chgData name="一元 置名" userId="0941062c3e0e2218" providerId="LiveId" clId="{FA0D71CA-68DE-4423-A5C1-C082DE3119AE}" dt="2019-06-22T00:26:39.411" v="636"/>
        <pc:sldMkLst>
          <pc:docMk/>
          <pc:sldMk cId="2717254298" sldId="625"/>
        </pc:sldMkLst>
        <pc:spChg chg="mod">
          <ac:chgData name="一元 置名" userId="0941062c3e0e2218" providerId="LiveId" clId="{FA0D71CA-68DE-4423-A5C1-C082DE3119AE}" dt="2019-06-22T00:26:39.411" v="636"/>
          <ac:spMkLst>
            <pc:docMk/>
            <pc:sldMk cId="2717254298" sldId="625"/>
            <ac:spMk id="3" creationId="{00000000-0000-0000-0000-000000000000}"/>
          </ac:spMkLst>
        </pc:spChg>
      </pc:sldChg>
      <pc:sldChg chg="modSp ord">
        <pc:chgData name="一元 置名" userId="0941062c3e0e2218" providerId="LiveId" clId="{FA0D71CA-68DE-4423-A5C1-C082DE3119AE}" dt="2019-06-22T00:27:22.536" v="656"/>
        <pc:sldMkLst>
          <pc:docMk/>
          <pc:sldMk cId="2254497877" sldId="626"/>
        </pc:sldMkLst>
        <pc:spChg chg="mod">
          <ac:chgData name="一元 置名" userId="0941062c3e0e2218" providerId="LiveId" clId="{FA0D71CA-68DE-4423-A5C1-C082DE3119AE}" dt="2019-06-22T00:26:56.764" v="642"/>
          <ac:spMkLst>
            <pc:docMk/>
            <pc:sldMk cId="2254497877" sldId="626"/>
            <ac:spMk id="3" creationId="{00000000-0000-0000-0000-000000000000}"/>
          </ac:spMkLst>
        </pc:spChg>
      </pc:sldChg>
      <pc:sldChg chg="modSp add">
        <pc:chgData name="一元 置名" userId="0941062c3e0e2218" providerId="LiveId" clId="{FA0D71CA-68DE-4423-A5C1-C082DE3119AE}" dt="2019-06-19T10:40:55.143" v="302"/>
        <pc:sldMkLst>
          <pc:docMk/>
          <pc:sldMk cId="2274430238" sldId="681"/>
        </pc:sldMkLst>
        <pc:spChg chg="mod">
          <ac:chgData name="一元 置名" userId="0941062c3e0e2218" providerId="LiveId" clId="{FA0D71CA-68DE-4423-A5C1-C082DE3119AE}" dt="2019-06-19T10:40:55.143" v="302"/>
          <ac:spMkLst>
            <pc:docMk/>
            <pc:sldMk cId="2274430238" sldId="681"/>
            <ac:spMk id="2" creationId="{B61F38A1-154F-413D-9075-91B0696FCA66}"/>
          </ac:spMkLst>
        </pc:spChg>
      </pc:sldChg>
      <pc:sldChg chg="modSp add">
        <pc:chgData name="一元 置名" userId="0941062c3e0e2218" providerId="LiveId" clId="{FA0D71CA-68DE-4423-A5C1-C082DE3119AE}" dt="2019-06-19T10:41:02.210" v="317"/>
        <pc:sldMkLst>
          <pc:docMk/>
          <pc:sldMk cId="954805655" sldId="682"/>
        </pc:sldMkLst>
        <pc:spChg chg="mod">
          <ac:chgData name="一元 置名" userId="0941062c3e0e2218" providerId="LiveId" clId="{FA0D71CA-68DE-4423-A5C1-C082DE3119AE}" dt="2019-06-19T10:41:02.210" v="317"/>
          <ac:spMkLst>
            <pc:docMk/>
            <pc:sldMk cId="954805655" sldId="682"/>
            <ac:spMk id="2" creationId="{B61F38A1-154F-413D-9075-91B0696FCA66}"/>
          </ac:spMkLst>
        </pc:spChg>
      </pc:sldChg>
      <pc:sldChg chg="modSp add">
        <pc:chgData name="一元 置名" userId="0941062c3e0e2218" providerId="LiveId" clId="{FA0D71CA-68DE-4423-A5C1-C082DE3119AE}" dt="2019-06-19T10:48:19.582" v="380" actId="20577"/>
        <pc:sldMkLst>
          <pc:docMk/>
          <pc:sldMk cId="4066144689" sldId="683"/>
        </pc:sldMkLst>
        <pc:spChg chg="mod">
          <ac:chgData name="一元 置名" userId="0941062c3e0e2218" providerId="LiveId" clId="{FA0D71CA-68DE-4423-A5C1-C082DE3119AE}" dt="2019-06-19T10:41:09.905" v="332"/>
          <ac:spMkLst>
            <pc:docMk/>
            <pc:sldMk cId="4066144689" sldId="683"/>
            <ac:spMk id="2" creationId="{B61F38A1-154F-413D-9075-91B0696FCA66}"/>
          </ac:spMkLst>
        </pc:spChg>
        <pc:spChg chg="mod">
          <ac:chgData name="一元 置名" userId="0941062c3e0e2218" providerId="LiveId" clId="{FA0D71CA-68DE-4423-A5C1-C082DE3119AE}" dt="2019-06-19T10:48:19.582" v="380" actId="20577"/>
          <ac:spMkLst>
            <pc:docMk/>
            <pc:sldMk cId="4066144689" sldId="683"/>
            <ac:spMk id="3" creationId="{F4D341AD-88D7-4BDC-8D30-5E786FB83022}"/>
          </ac:spMkLst>
        </pc:spChg>
      </pc:sldChg>
      <pc:sldChg chg="modSp add">
        <pc:chgData name="一元 置名" userId="0941062c3e0e2218" providerId="LiveId" clId="{FA0D71CA-68DE-4423-A5C1-C082DE3119AE}" dt="2019-06-19T10:48:48.319" v="389" actId="27636"/>
        <pc:sldMkLst>
          <pc:docMk/>
          <pc:sldMk cId="1227060280" sldId="684"/>
        </pc:sldMkLst>
        <pc:spChg chg="mod">
          <ac:chgData name="一元 置名" userId="0941062c3e0e2218" providerId="LiveId" clId="{FA0D71CA-68DE-4423-A5C1-C082DE3119AE}" dt="2019-06-19T10:41:33.892" v="347"/>
          <ac:spMkLst>
            <pc:docMk/>
            <pc:sldMk cId="1227060280" sldId="684"/>
            <ac:spMk id="2" creationId="{B61F38A1-154F-413D-9075-91B0696FCA66}"/>
          </ac:spMkLst>
        </pc:spChg>
        <pc:spChg chg="mod">
          <ac:chgData name="一元 置名" userId="0941062c3e0e2218" providerId="LiveId" clId="{FA0D71CA-68DE-4423-A5C1-C082DE3119AE}" dt="2019-06-19T10:48:48.319" v="389" actId="27636"/>
          <ac:spMkLst>
            <pc:docMk/>
            <pc:sldMk cId="1227060280" sldId="684"/>
            <ac:spMk id="3" creationId="{F4D341AD-88D7-4BDC-8D30-5E786FB83022}"/>
          </ac:spMkLst>
        </pc:spChg>
      </pc:sldChg>
      <pc:sldChg chg="modSp add setBg">
        <pc:chgData name="一元 置名" userId="0941062c3e0e2218" providerId="LiveId" clId="{FA0D71CA-68DE-4423-A5C1-C082DE3119AE}" dt="2019-06-19T11:05:03.457" v="397"/>
        <pc:sldMkLst>
          <pc:docMk/>
          <pc:sldMk cId="867186699" sldId="685"/>
        </pc:sldMkLst>
        <pc:spChg chg="mod">
          <ac:chgData name="一元 置名" userId="0941062c3e0e2218" providerId="LiveId" clId="{FA0D71CA-68DE-4423-A5C1-C082DE3119AE}" dt="2019-06-19T10:41:41.272" v="348"/>
          <ac:spMkLst>
            <pc:docMk/>
            <pc:sldMk cId="867186699" sldId="685"/>
            <ac:spMk id="2" creationId="{B61F38A1-154F-413D-9075-91B0696FCA66}"/>
          </ac:spMkLst>
        </pc:spChg>
        <pc:spChg chg="mod">
          <ac:chgData name="一元 置名" userId="0941062c3e0e2218" providerId="LiveId" clId="{FA0D71CA-68DE-4423-A5C1-C082DE3119AE}" dt="2019-06-19T10:42:42.117" v="361"/>
          <ac:spMkLst>
            <pc:docMk/>
            <pc:sldMk cId="867186699" sldId="685"/>
            <ac:spMk id="3" creationId="{F4D341AD-88D7-4BDC-8D30-5E786FB83022}"/>
          </ac:spMkLst>
        </pc:spChg>
      </pc:sldChg>
      <pc:sldChg chg="modSp add">
        <pc:chgData name="一元 置名" userId="0941062c3e0e2218" providerId="LiveId" clId="{FA0D71CA-68DE-4423-A5C1-C082DE3119AE}" dt="2019-06-19T10:41:56.349" v="349"/>
        <pc:sldMkLst>
          <pc:docMk/>
          <pc:sldMk cId="613330823" sldId="686"/>
        </pc:sldMkLst>
        <pc:spChg chg="mod">
          <ac:chgData name="一元 置名" userId="0941062c3e0e2218" providerId="LiveId" clId="{FA0D71CA-68DE-4423-A5C1-C082DE3119AE}" dt="2019-06-19T10:41:56.349" v="349"/>
          <ac:spMkLst>
            <pc:docMk/>
            <pc:sldMk cId="613330823" sldId="686"/>
            <ac:spMk id="2" creationId="{B61F38A1-154F-413D-9075-91B0696FCA66}"/>
          </ac:spMkLst>
        </pc:spChg>
      </pc:sldChg>
      <pc:sldChg chg="modSp add">
        <pc:chgData name="一元 置名" userId="0941062c3e0e2218" providerId="LiveId" clId="{FA0D71CA-68DE-4423-A5C1-C082DE3119AE}" dt="2019-06-20T13:30:40.586" v="570"/>
        <pc:sldMkLst>
          <pc:docMk/>
          <pc:sldMk cId="1835060698" sldId="687"/>
        </pc:sldMkLst>
        <pc:spChg chg="mod">
          <ac:chgData name="一元 置名" userId="0941062c3e0e2218" providerId="LiveId" clId="{FA0D71CA-68DE-4423-A5C1-C082DE3119AE}" dt="2019-06-19T10:42:04.733" v="350"/>
          <ac:spMkLst>
            <pc:docMk/>
            <pc:sldMk cId="1835060698" sldId="687"/>
            <ac:spMk id="2" creationId="{B61F38A1-154F-413D-9075-91B0696FCA66}"/>
          </ac:spMkLst>
        </pc:spChg>
        <pc:spChg chg="mod">
          <ac:chgData name="一元 置名" userId="0941062c3e0e2218" providerId="LiveId" clId="{FA0D71CA-68DE-4423-A5C1-C082DE3119AE}" dt="2019-06-20T13:30:40.586" v="570"/>
          <ac:spMkLst>
            <pc:docMk/>
            <pc:sldMk cId="1835060698" sldId="687"/>
            <ac:spMk id="3" creationId="{F4D341AD-88D7-4BDC-8D30-5E786FB83022}"/>
          </ac:spMkLst>
        </pc:spChg>
      </pc:sldChg>
      <pc:sldChg chg="modSp">
        <pc:chgData name="一元 置名" userId="0941062c3e0e2218" providerId="LiveId" clId="{FA0D71CA-68DE-4423-A5C1-C082DE3119AE}" dt="2019-06-13T13:54:59.539" v="279"/>
        <pc:sldMkLst>
          <pc:docMk/>
          <pc:sldMk cId="3966984747" sldId="694"/>
        </pc:sldMkLst>
        <pc:spChg chg="mod">
          <ac:chgData name="一元 置名" userId="0941062c3e0e2218" providerId="LiveId" clId="{FA0D71CA-68DE-4423-A5C1-C082DE3119AE}" dt="2019-06-13T13:54:59.539" v="279"/>
          <ac:spMkLst>
            <pc:docMk/>
            <pc:sldMk cId="3966984747" sldId="694"/>
            <ac:spMk id="3" creationId="{1348B4C7-C090-4A06-A5F0-DED40C6ED86C}"/>
          </ac:spMkLst>
        </pc:spChg>
      </pc:sldChg>
      <pc:sldChg chg="modSp">
        <pc:chgData name="一元 置名" userId="0941062c3e0e2218" providerId="LiveId" clId="{FA0D71CA-68DE-4423-A5C1-C082DE3119AE}" dt="2019-06-23T06:38:20.427" v="723" actId="20577"/>
        <pc:sldMkLst>
          <pc:docMk/>
          <pc:sldMk cId="427777416" sldId="696"/>
        </pc:sldMkLst>
        <pc:spChg chg="mod">
          <ac:chgData name="一元 置名" userId="0941062c3e0e2218" providerId="LiveId" clId="{FA0D71CA-68DE-4423-A5C1-C082DE3119AE}" dt="2019-06-23T06:38:20.427" v="723" actId="20577"/>
          <ac:spMkLst>
            <pc:docMk/>
            <pc:sldMk cId="427777416" sldId="696"/>
            <ac:spMk id="13" creationId="{36BD9543-FCC8-4EEB-9D9D-3BF13D7F2224}"/>
          </ac:spMkLst>
        </pc:spChg>
      </pc:sldChg>
      <pc:sldChg chg="modSp">
        <pc:chgData name="一元 置名" userId="0941062c3e0e2218" providerId="LiveId" clId="{FA0D71CA-68DE-4423-A5C1-C082DE3119AE}" dt="2019-06-13T13:51:01.082" v="232" actId="403"/>
        <pc:sldMkLst>
          <pc:docMk/>
          <pc:sldMk cId="3731366701" sldId="698"/>
        </pc:sldMkLst>
        <pc:spChg chg="mod">
          <ac:chgData name="一元 置名" userId="0941062c3e0e2218" providerId="LiveId" clId="{FA0D71CA-68DE-4423-A5C1-C082DE3119AE}" dt="2019-06-13T13:51:01.082" v="232" actId="403"/>
          <ac:spMkLst>
            <pc:docMk/>
            <pc:sldMk cId="3731366701" sldId="698"/>
            <ac:spMk id="13" creationId="{36BD9543-FCC8-4EEB-9D9D-3BF13D7F2224}"/>
          </ac:spMkLst>
        </pc:spChg>
      </pc:sldChg>
      <pc:sldChg chg="modSp add">
        <pc:chgData name="一元 置名" userId="0941062c3e0e2218" providerId="LiveId" clId="{FA0D71CA-68DE-4423-A5C1-C082DE3119AE}" dt="2019-06-22T00:27:47.275" v="663" actId="1582"/>
        <pc:sldMkLst>
          <pc:docMk/>
          <pc:sldMk cId="3497135419" sldId="700"/>
        </pc:sldMkLst>
        <pc:spChg chg="mod">
          <ac:chgData name="一元 置名" userId="0941062c3e0e2218" providerId="LiveId" clId="{FA0D71CA-68DE-4423-A5C1-C082DE3119AE}" dt="2019-06-22T00:27:33.913" v="662" actId="20577"/>
          <ac:spMkLst>
            <pc:docMk/>
            <pc:sldMk cId="3497135419" sldId="700"/>
            <ac:spMk id="3" creationId="{00000000-0000-0000-0000-000000000000}"/>
          </ac:spMkLst>
        </pc:spChg>
        <pc:spChg chg="mod">
          <ac:chgData name="一元 置名" userId="0941062c3e0e2218" providerId="LiveId" clId="{FA0D71CA-68DE-4423-A5C1-C082DE3119AE}" dt="2019-06-13T13:43:44.347" v="84" actId="114"/>
          <ac:spMkLst>
            <pc:docMk/>
            <pc:sldMk cId="3497135419" sldId="700"/>
            <ac:spMk id="9" creationId="{7FE40B1A-4836-4410-99F4-7074A6E54C87}"/>
          </ac:spMkLst>
        </pc:spChg>
        <pc:picChg chg="mod">
          <ac:chgData name="一元 置名" userId="0941062c3e0e2218" providerId="LiveId" clId="{FA0D71CA-68DE-4423-A5C1-C082DE3119AE}" dt="2019-06-22T00:27:47.275" v="663" actId="1582"/>
          <ac:picMkLst>
            <pc:docMk/>
            <pc:sldMk cId="3497135419" sldId="700"/>
            <ac:picMk id="8" creationId="{BA754160-E8C4-4EFA-BB1E-5B636CC573A0}"/>
          </ac:picMkLst>
        </pc:picChg>
      </pc:sldChg>
      <pc:sldChg chg="modSp add">
        <pc:chgData name="一元 置名" userId="0941062c3e0e2218" providerId="LiveId" clId="{FA0D71CA-68DE-4423-A5C1-C082DE3119AE}" dt="2019-06-22T00:27:15.699" v="655" actId="14100"/>
        <pc:sldMkLst>
          <pc:docMk/>
          <pc:sldMk cId="2321821439" sldId="701"/>
        </pc:sldMkLst>
        <pc:spChg chg="mod">
          <ac:chgData name="一元 置名" userId="0941062c3e0e2218" providerId="LiveId" clId="{FA0D71CA-68DE-4423-A5C1-C082DE3119AE}" dt="2019-06-22T00:27:15.699" v="655" actId="14100"/>
          <ac:spMkLst>
            <pc:docMk/>
            <pc:sldMk cId="2321821439" sldId="701"/>
            <ac:spMk id="3" creationId="{00000000-0000-0000-0000-000000000000}"/>
          </ac:spMkLst>
        </pc:spChg>
      </pc:sldChg>
      <pc:sldChg chg="addSp delSp modSp add">
        <pc:chgData name="一元 置名" userId="0941062c3e0e2218" providerId="LiveId" clId="{FA0D71CA-68DE-4423-A5C1-C082DE3119AE}" dt="2019-06-19T12:24:49.851" v="454"/>
        <pc:sldMkLst>
          <pc:docMk/>
          <pc:sldMk cId="337420871" sldId="702"/>
        </pc:sldMkLst>
        <pc:spChg chg="mod">
          <ac:chgData name="一元 置名" userId="0941062c3e0e2218" providerId="LiveId" clId="{FA0D71CA-68DE-4423-A5C1-C082DE3119AE}" dt="2019-06-19T12:22:22.808" v="420"/>
          <ac:spMkLst>
            <pc:docMk/>
            <pc:sldMk cId="337420871" sldId="702"/>
            <ac:spMk id="2" creationId="{ABE6F10B-AA3C-4021-B880-75E80A18D174}"/>
          </ac:spMkLst>
        </pc:spChg>
        <pc:spChg chg="mod">
          <ac:chgData name="一元 置名" userId="0941062c3e0e2218" providerId="LiveId" clId="{FA0D71CA-68DE-4423-A5C1-C082DE3119AE}" dt="2019-06-19T12:22:41.467" v="448"/>
          <ac:spMkLst>
            <pc:docMk/>
            <pc:sldMk cId="337420871" sldId="702"/>
            <ac:spMk id="13" creationId="{36BD9543-FCC8-4EEB-9D9D-3BF13D7F2224}"/>
          </ac:spMkLst>
        </pc:spChg>
        <pc:spChg chg="del mod">
          <ac:chgData name="一元 置名" userId="0941062c3e0e2218" providerId="LiveId" clId="{FA0D71CA-68DE-4423-A5C1-C082DE3119AE}" dt="2019-06-19T12:22:46.654" v="451" actId="478"/>
          <ac:spMkLst>
            <pc:docMk/>
            <pc:sldMk cId="337420871" sldId="702"/>
            <ac:spMk id="24" creationId="{78B5D3A9-6CD7-4AF4-AA12-50E632243424}"/>
          </ac:spMkLst>
        </pc:spChg>
        <pc:picChg chg="add mod">
          <ac:chgData name="一元 置名" userId="0941062c3e0e2218" providerId="LiveId" clId="{FA0D71CA-68DE-4423-A5C1-C082DE3119AE}" dt="2019-06-19T12:23:48.800" v="452" actId="931"/>
          <ac:picMkLst>
            <pc:docMk/>
            <pc:sldMk cId="337420871" sldId="702"/>
            <ac:picMk id="5" creationId="{E1FEBE1F-B7F6-41C6-832A-2CA9FA402D85}"/>
          </ac:picMkLst>
        </pc:picChg>
        <pc:picChg chg="add del">
          <ac:chgData name="一元 置名" userId="0941062c3e0e2218" providerId="LiveId" clId="{FA0D71CA-68DE-4423-A5C1-C082DE3119AE}" dt="2019-06-19T12:24:49.851" v="454"/>
          <ac:picMkLst>
            <pc:docMk/>
            <pc:sldMk cId="337420871" sldId="702"/>
            <ac:picMk id="10" creationId="{28797615-AF4E-408F-9116-B65074595FE9}"/>
          </ac:picMkLst>
        </pc:picChg>
        <pc:picChg chg="del">
          <ac:chgData name="一元 置名" userId="0941062c3e0e2218" providerId="LiveId" clId="{FA0D71CA-68DE-4423-A5C1-C082DE3119AE}" dt="2019-06-19T12:22:43.461" v="449" actId="478"/>
          <ac:picMkLst>
            <pc:docMk/>
            <pc:sldMk cId="337420871" sldId="702"/>
            <ac:picMk id="21" creationId="{02EF5580-6313-4EC8-AC36-549C563D7800}"/>
          </ac:picMkLst>
        </pc:picChg>
      </pc:sldChg>
      <pc:sldChg chg="modSp add">
        <pc:chgData name="一元 置名" userId="0941062c3e0e2218" providerId="LiveId" clId="{FA0D71CA-68DE-4423-A5C1-C082DE3119AE}" dt="2019-06-19T12:27:01.274" v="468"/>
        <pc:sldMkLst>
          <pc:docMk/>
          <pc:sldMk cId="3498550602" sldId="703"/>
        </pc:sldMkLst>
        <pc:spChg chg="mod">
          <ac:chgData name="一元 置名" userId="0941062c3e0e2218" providerId="LiveId" clId="{FA0D71CA-68DE-4423-A5C1-C082DE3119AE}" dt="2019-06-19T12:27:01.274" v="468"/>
          <ac:spMkLst>
            <pc:docMk/>
            <pc:sldMk cId="3498550602" sldId="703"/>
            <ac:spMk id="13" creationId="{36BD9543-FCC8-4EEB-9D9D-3BF13D7F2224}"/>
          </ac:spMkLst>
        </pc:spChg>
        <pc:picChg chg="mod ord">
          <ac:chgData name="一元 置名" userId="0941062c3e0e2218" providerId="LiveId" clId="{FA0D71CA-68DE-4423-A5C1-C082DE3119AE}" dt="2019-06-19T12:26:53.559" v="457" actId="167"/>
          <ac:picMkLst>
            <pc:docMk/>
            <pc:sldMk cId="3498550602" sldId="703"/>
            <ac:picMk id="5" creationId="{E1FEBE1F-B7F6-41C6-832A-2CA9FA402D85}"/>
          </ac:picMkLst>
        </pc:picChg>
      </pc:sldChg>
      <pc:sldChg chg="delSp add">
        <pc:chgData name="一元 置名" userId="0941062c3e0e2218" providerId="LiveId" clId="{FA0D71CA-68DE-4423-A5C1-C082DE3119AE}" dt="2019-06-19T12:39:57.380" v="472" actId="478"/>
        <pc:sldMkLst>
          <pc:docMk/>
          <pc:sldMk cId="4122622976" sldId="704"/>
        </pc:sldMkLst>
        <pc:picChg chg="del">
          <ac:chgData name="一元 置名" userId="0941062c3e0e2218" providerId="LiveId" clId="{FA0D71CA-68DE-4423-A5C1-C082DE3119AE}" dt="2019-06-19T12:39:57.380" v="472" actId="478"/>
          <ac:picMkLst>
            <pc:docMk/>
            <pc:sldMk cId="4122622976" sldId="704"/>
            <ac:picMk id="7" creationId="{76854A24-A638-4F8B-B67C-7FAC77681806}"/>
          </ac:picMkLst>
        </pc:picChg>
      </pc:sldChg>
      <pc:sldMasterChg chg="setBg modSldLayout">
        <pc:chgData name="一元 置名" userId="0941062c3e0e2218" providerId="LiveId" clId="{FA0D71CA-68DE-4423-A5C1-C082DE3119AE}" dt="2019-06-19T11:05:03.457" v="397"/>
        <pc:sldMasterMkLst>
          <pc:docMk/>
          <pc:sldMasterMk cId="2158875904" sldId="2147483886"/>
        </pc:sldMasterMkLst>
        <pc:sldLayoutChg chg="setBg">
          <pc:chgData name="一元 置名" userId="0941062c3e0e2218" providerId="LiveId" clId="{FA0D71CA-68DE-4423-A5C1-C082DE3119AE}" dt="2019-06-19T11:05:03.457" v="397"/>
          <pc:sldLayoutMkLst>
            <pc:docMk/>
            <pc:sldMasterMk cId="2158875904" sldId="2147483886"/>
            <pc:sldLayoutMk cId="604779053" sldId="2147483887"/>
          </pc:sldLayoutMkLst>
        </pc:sldLayoutChg>
        <pc:sldLayoutChg chg="setBg">
          <pc:chgData name="一元 置名" userId="0941062c3e0e2218" providerId="LiveId" clId="{FA0D71CA-68DE-4423-A5C1-C082DE3119AE}" dt="2019-06-19T11:05:03.457" v="397"/>
          <pc:sldLayoutMkLst>
            <pc:docMk/>
            <pc:sldMasterMk cId="2158875904" sldId="2147483886"/>
            <pc:sldLayoutMk cId="1211751251" sldId="2147483888"/>
          </pc:sldLayoutMkLst>
        </pc:sldLayoutChg>
        <pc:sldLayoutChg chg="setBg">
          <pc:chgData name="一元 置名" userId="0941062c3e0e2218" providerId="LiveId" clId="{FA0D71CA-68DE-4423-A5C1-C082DE3119AE}" dt="2019-06-19T11:05:03.457" v="397"/>
          <pc:sldLayoutMkLst>
            <pc:docMk/>
            <pc:sldMasterMk cId="2158875904" sldId="2147483886"/>
            <pc:sldLayoutMk cId="236139752" sldId="2147483889"/>
          </pc:sldLayoutMkLst>
        </pc:sldLayoutChg>
        <pc:sldLayoutChg chg="setBg">
          <pc:chgData name="一元 置名" userId="0941062c3e0e2218" providerId="LiveId" clId="{FA0D71CA-68DE-4423-A5C1-C082DE3119AE}" dt="2019-06-19T11:05:03.457" v="397"/>
          <pc:sldLayoutMkLst>
            <pc:docMk/>
            <pc:sldMasterMk cId="2158875904" sldId="2147483886"/>
            <pc:sldLayoutMk cId="3492861333" sldId="2147483890"/>
          </pc:sldLayoutMkLst>
        </pc:sldLayoutChg>
        <pc:sldLayoutChg chg="setBg">
          <pc:chgData name="一元 置名" userId="0941062c3e0e2218" providerId="LiveId" clId="{FA0D71CA-68DE-4423-A5C1-C082DE3119AE}" dt="2019-06-19T11:05:03.457" v="397"/>
          <pc:sldLayoutMkLst>
            <pc:docMk/>
            <pc:sldMasterMk cId="2158875904" sldId="2147483886"/>
            <pc:sldLayoutMk cId="2778479756" sldId="2147483891"/>
          </pc:sldLayoutMkLst>
        </pc:sldLayoutChg>
        <pc:sldLayoutChg chg="setBg">
          <pc:chgData name="一元 置名" userId="0941062c3e0e2218" providerId="LiveId" clId="{FA0D71CA-68DE-4423-A5C1-C082DE3119AE}" dt="2019-06-19T11:05:03.457" v="397"/>
          <pc:sldLayoutMkLst>
            <pc:docMk/>
            <pc:sldMasterMk cId="2158875904" sldId="2147483886"/>
            <pc:sldLayoutMk cId="1623540175" sldId="2147483892"/>
          </pc:sldLayoutMkLst>
        </pc:sldLayoutChg>
        <pc:sldLayoutChg chg="setBg">
          <pc:chgData name="一元 置名" userId="0941062c3e0e2218" providerId="LiveId" clId="{FA0D71CA-68DE-4423-A5C1-C082DE3119AE}" dt="2019-06-19T11:05:03.457" v="397"/>
          <pc:sldLayoutMkLst>
            <pc:docMk/>
            <pc:sldMasterMk cId="2158875904" sldId="2147483886"/>
            <pc:sldLayoutMk cId="129610818" sldId="2147483893"/>
          </pc:sldLayoutMkLst>
        </pc:sldLayoutChg>
        <pc:sldLayoutChg chg="setBg">
          <pc:chgData name="一元 置名" userId="0941062c3e0e2218" providerId="LiveId" clId="{FA0D71CA-68DE-4423-A5C1-C082DE3119AE}" dt="2019-06-19T11:05:03.457" v="397"/>
          <pc:sldLayoutMkLst>
            <pc:docMk/>
            <pc:sldMasterMk cId="2158875904" sldId="2147483886"/>
            <pc:sldLayoutMk cId="2673749353" sldId="2147483894"/>
          </pc:sldLayoutMkLst>
        </pc:sldLayoutChg>
        <pc:sldLayoutChg chg="setBg">
          <pc:chgData name="一元 置名" userId="0941062c3e0e2218" providerId="LiveId" clId="{FA0D71CA-68DE-4423-A5C1-C082DE3119AE}" dt="2019-06-19T11:05:03.457" v="397"/>
          <pc:sldLayoutMkLst>
            <pc:docMk/>
            <pc:sldMasterMk cId="2158875904" sldId="2147483886"/>
            <pc:sldLayoutMk cId="3054537955" sldId="2147483895"/>
          </pc:sldLayoutMkLst>
        </pc:sldLayoutChg>
        <pc:sldLayoutChg chg="setBg">
          <pc:chgData name="一元 置名" userId="0941062c3e0e2218" providerId="LiveId" clId="{FA0D71CA-68DE-4423-A5C1-C082DE3119AE}" dt="2019-06-19T11:05:03.457" v="397"/>
          <pc:sldLayoutMkLst>
            <pc:docMk/>
            <pc:sldMasterMk cId="2158875904" sldId="2147483886"/>
            <pc:sldLayoutMk cId="1523609544" sldId="2147483896"/>
          </pc:sldLayoutMkLst>
        </pc:sldLayoutChg>
        <pc:sldLayoutChg chg="setBg">
          <pc:chgData name="一元 置名" userId="0941062c3e0e2218" providerId="LiveId" clId="{FA0D71CA-68DE-4423-A5C1-C082DE3119AE}" dt="2019-06-19T11:05:03.457" v="397"/>
          <pc:sldLayoutMkLst>
            <pc:docMk/>
            <pc:sldMasterMk cId="2158875904" sldId="2147483886"/>
            <pc:sldLayoutMk cId="2390544489" sldId="214748389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E00E10D-9CAA-4F3B-86C1-ED2ACF79B0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2CFCD0A-2A0B-4E01-BDB9-D4677710A1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7CF4E-CBBA-4119-A670-815FC8AC8315}" type="datetimeFigureOut">
              <a:rPr kumimoji="1" lang="ja-JP" altLang="en-US" smtClean="0"/>
              <a:t>2020/12/2</a:t>
            </a:fld>
            <a:endParaRPr kumimoji="1" lang="ja-JP" altLang="en-US"/>
          </a:p>
        </p:txBody>
      </p:sp>
      <p:sp>
        <p:nvSpPr>
          <p:cNvPr id="4" name="フッター プレースホルダー 3">
            <a:extLst>
              <a:ext uri="{FF2B5EF4-FFF2-40B4-BE49-F238E27FC236}">
                <a16:creationId xmlns:a16="http://schemas.microsoft.com/office/drawing/2014/main" id="{67A37BDF-377A-45FC-B308-9C7E3B4BF9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C7B5D57-2AD4-4AB4-8B51-0DF4733ECC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E8C9F-8294-4B40-A854-ABA19D1D2F97}" type="slidenum">
              <a:rPr kumimoji="1" lang="ja-JP" altLang="en-US" smtClean="0"/>
              <a:t>‹#›</a:t>
            </a:fld>
            <a:endParaRPr kumimoji="1" lang="ja-JP" altLang="en-US"/>
          </a:p>
        </p:txBody>
      </p:sp>
    </p:spTree>
    <p:extLst>
      <p:ext uri="{BB962C8B-B14F-4D97-AF65-F5344CB8AC3E}">
        <p14:creationId xmlns:p14="http://schemas.microsoft.com/office/powerpoint/2010/main" val="40692849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2-06T14:06:12.672"/>
    </inkml:context>
    <inkml:brush xml:id="br0">
      <inkml:brushProperty name="width" value="0.1" units="cm"/>
      <inkml:brushProperty name="height" value="0.6" units="cm"/>
      <inkml:brushProperty name="color" value="#FFFFFF"/>
      <inkml:brushProperty name="inkEffects" value="pencil"/>
    </inkml:brush>
  </inkml:definitions>
  <inkml:trace contextRef="#ctx0" brushRef="#br0">19 3 7097 189548 57640,'-1'0'824'0'0,"-1"0"-124"0"0,0 0 12 0 0,-1 1-52 0 0,1-1-296 0 0,0 0-248 0 0,0 0-116 0 0,1 0-92 0 0,-1 0-12 0 0,1-1-216 0 0,1 1-288 0 0,-1 0-624 0 0,2 0 56 0 0,-1-1-425 0 0,3 1-1175 0 0,0-1 212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A64B33-3CE7-4D1A-B13F-0760B345B7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atin typeface="たぬき油性マジック" panose="02000600000000000000" pitchFamily="2" charset="-128"/>
              </a:defRPr>
            </a:lvl1pPr>
          </a:lstStyle>
          <a:p>
            <a:endParaRPr lang="en-US" dirty="0"/>
          </a:p>
        </p:txBody>
      </p:sp>
      <p:sp>
        <p:nvSpPr>
          <p:cNvPr id="3" name="Date Placeholder 2">
            <a:extLst>
              <a:ext uri="{FF2B5EF4-FFF2-40B4-BE49-F238E27FC236}">
                <a16:creationId xmlns:a16="http://schemas.microsoft.com/office/drawing/2014/main" id="{CE4B9469-0EB5-42AE-928C-7D58754C6D3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3EFD42F7-718C-4B98-AAEC-167E6DDD60A7}" type="datetimeFigureOut">
              <a:rPr lang="en-US" altLang="en-US"/>
              <a:pPr/>
              <a:t>12/2/2020</a:t>
            </a:fld>
            <a:endParaRPr lang="en-US" altLang="en-US"/>
          </a:p>
        </p:txBody>
      </p:sp>
      <p:sp>
        <p:nvSpPr>
          <p:cNvPr id="8196" name="Slide Image Placeholder 3">
            <a:extLst>
              <a:ext uri="{FF2B5EF4-FFF2-40B4-BE49-F238E27FC236}">
                <a16:creationId xmlns:a16="http://schemas.microsoft.com/office/drawing/2014/main" id="{28A419EC-7AE4-4D82-80C1-6399B3A41028}"/>
              </a:ext>
            </a:extLst>
          </p:cNvPr>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8197" name="Notes Placeholder 4">
            <a:extLst>
              <a:ext uri="{FF2B5EF4-FFF2-40B4-BE49-F238E27FC236}">
                <a16:creationId xmlns:a16="http://schemas.microsoft.com/office/drawing/2014/main" id="{49BF7A3E-51CD-4A1C-9148-610EFB625ED1}"/>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Footer Placeholder 5">
            <a:extLst>
              <a:ext uri="{FF2B5EF4-FFF2-40B4-BE49-F238E27FC236}">
                <a16:creationId xmlns:a16="http://schemas.microsoft.com/office/drawing/2014/main" id="{5F1026DD-03E2-4E0F-A1E5-FE131C335FB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atin typeface="たぬき油性マジック" panose="02000600000000000000" pitchFamily="2" charset="-128"/>
              </a:defRPr>
            </a:lvl1pPr>
          </a:lstStyle>
          <a:p>
            <a:endParaRPr lang="en-US" dirty="0"/>
          </a:p>
        </p:txBody>
      </p:sp>
      <p:sp>
        <p:nvSpPr>
          <p:cNvPr id="7" name="Slide Number Placeholder 6">
            <a:extLst>
              <a:ext uri="{FF2B5EF4-FFF2-40B4-BE49-F238E27FC236}">
                <a16:creationId xmlns:a16="http://schemas.microsoft.com/office/drawing/2014/main" id="{FA2AF246-3E8C-41A1-9BD9-F3813308AC6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6F8A23EB-6F10-4D24-B57F-624A5E55E4E6}" type="slidenum">
              <a:rPr lang="en-US" smtClean="0"/>
              <a:pPr/>
              <a:t>‹#›</a:t>
            </a:fld>
            <a:endParaRPr lang="en-US" dirty="0">
              <a:latin typeface="たぬき油性マジック" panose="02000600000000000000" pitchFamily="2" charset="-128"/>
              <a:ea typeface="SimSun" panose="02010600030101010101" pitchFamily="2" charset="-122"/>
            </a:endParaRPr>
          </a:p>
        </p:txBody>
      </p:sp>
    </p:spTree>
    <p:extLst>
      <p:ext uri="{BB962C8B-B14F-4D97-AF65-F5344CB8AC3E}">
        <p14:creationId xmlns:p14="http://schemas.microsoft.com/office/powerpoint/2010/main" val="398381264"/>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a:t>
            </a:fld>
            <a:endParaRPr lang="en-US" altLang="en-US" i="1" dirty="0">
              <a:ea typeface="SimSun" panose="02010600030101010101" pitchFamily="2" charset="-122"/>
            </a:endParaRPr>
          </a:p>
        </p:txBody>
      </p:sp>
    </p:spTree>
    <p:extLst>
      <p:ext uri="{BB962C8B-B14F-4D97-AF65-F5344CB8AC3E}">
        <p14:creationId xmlns:p14="http://schemas.microsoft.com/office/powerpoint/2010/main" val="3476964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58</a:t>
            </a:fld>
            <a:endParaRPr lang="en-US" altLang="en-US" i="1" dirty="0">
              <a:ea typeface="SimSun" panose="02010600030101010101" pitchFamily="2" charset="-122"/>
            </a:endParaRPr>
          </a:p>
        </p:txBody>
      </p:sp>
    </p:spTree>
    <p:extLst>
      <p:ext uri="{BB962C8B-B14F-4D97-AF65-F5344CB8AC3E}">
        <p14:creationId xmlns:p14="http://schemas.microsoft.com/office/powerpoint/2010/main" val="9210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a:t>
            </a:fld>
            <a:endParaRPr lang="en-US" altLang="en-US" i="1" dirty="0">
              <a:ea typeface="SimSun" panose="02010600030101010101" pitchFamily="2" charset="-122"/>
            </a:endParaRPr>
          </a:p>
        </p:txBody>
      </p:sp>
    </p:spTree>
    <p:extLst>
      <p:ext uri="{BB962C8B-B14F-4D97-AF65-F5344CB8AC3E}">
        <p14:creationId xmlns:p14="http://schemas.microsoft.com/office/powerpoint/2010/main" val="131270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11</a:t>
            </a:fld>
            <a:endParaRPr lang="en-US" altLang="en-US" i="1" dirty="0">
              <a:ea typeface="SimSun" panose="02010600030101010101" pitchFamily="2" charset="-122"/>
            </a:endParaRPr>
          </a:p>
        </p:txBody>
      </p:sp>
    </p:spTree>
    <p:extLst>
      <p:ext uri="{BB962C8B-B14F-4D97-AF65-F5344CB8AC3E}">
        <p14:creationId xmlns:p14="http://schemas.microsoft.com/office/powerpoint/2010/main" val="198848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18</a:t>
            </a:fld>
            <a:endParaRPr lang="en-US" altLang="en-US" i="1" dirty="0">
              <a:ea typeface="SimSun" panose="02010600030101010101" pitchFamily="2" charset="-122"/>
            </a:endParaRPr>
          </a:p>
        </p:txBody>
      </p:sp>
    </p:spTree>
    <p:extLst>
      <p:ext uri="{BB962C8B-B14F-4D97-AF65-F5344CB8AC3E}">
        <p14:creationId xmlns:p14="http://schemas.microsoft.com/office/powerpoint/2010/main" val="357970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30</a:t>
            </a:fld>
            <a:endParaRPr lang="en-US" altLang="en-US" i="1" dirty="0">
              <a:ea typeface="SimSun" panose="02010600030101010101" pitchFamily="2" charset="-122"/>
            </a:endParaRPr>
          </a:p>
        </p:txBody>
      </p:sp>
    </p:spTree>
    <p:extLst>
      <p:ext uri="{BB962C8B-B14F-4D97-AF65-F5344CB8AC3E}">
        <p14:creationId xmlns:p14="http://schemas.microsoft.com/office/powerpoint/2010/main" val="16341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36</a:t>
            </a:fld>
            <a:endParaRPr lang="en-US" altLang="en-US" i="1" dirty="0">
              <a:ea typeface="SimSun" panose="02010600030101010101" pitchFamily="2" charset="-122"/>
            </a:endParaRPr>
          </a:p>
        </p:txBody>
      </p:sp>
    </p:spTree>
    <p:extLst>
      <p:ext uri="{BB962C8B-B14F-4D97-AF65-F5344CB8AC3E}">
        <p14:creationId xmlns:p14="http://schemas.microsoft.com/office/powerpoint/2010/main" val="142776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41</a:t>
            </a:fld>
            <a:endParaRPr lang="en-US" altLang="en-US" i="1" dirty="0">
              <a:ea typeface="SimSun" panose="02010600030101010101" pitchFamily="2" charset="-122"/>
            </a:endParaRPr>
          </a:p>
        </p:txBody>
      </p:sp>
    </p:spTree>
    <p:extLst>
      <p:ext uri="{BB962C8B-B14F-4D97-AF65-F5344CB8AC3E}">
        <p14:creationId xmlns:p14="http://schemas.microsoft.com/office/powerpoint/2010/main" val="129327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46</a:t>
            </a:fld>
            <a:endParaRPr lang="en-US" altLang="en-US" i="1" dirty="0">
              <a:ea typeface="SimSun" panose="02010600030101010101" pitchFamily="2" charset="-122"/>
            </a:endParaRPr>
          </a:p>
        </p:txBody>
      </p:sp>
    </p:spTree>
    <p:extLst>
      <p:ext uri="{BB962C8B-B14F-4D97-AF65-F5344CB8AC3E}">
        <p14:creationId xmlns:p14="http://schemas.microsoft.com/office/powerpoint/2010/main" val="752059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49</a:t>
            </a:fld>
            <a:endParaRPr lang="en-US" altLang="en-US" i="1" dirty="0">
              <a:ea typeface="SimSun" panose="02010600030101010101" pitchFamily="2" charset="-122"/>
            </a:endParaRPr>
          </a:p>
        </p:txBody>
      </p:sp>
    </p:spTree>
    <p:extLst>
      <p:ext uri="{BB962C8B-B14F-4D97-AF65-F5344CB8AC3E}">
        <p14:creationId xmlns:p14="http://schemas.microsoft.com/office/powerpoint/2010/main" val="327014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AAB733-C389-48A4-B63D-8CF9042475FF}"/>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1E0D1B-6954-43D0-9056-D9FEEE82C0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9BA52AE-77D1-4B8A-989B-9FB9137F6D7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5" name="フッター プレースホルダー 4">
            <a:extLst>
              <a:ext uri="{FF2B5EF4-FFF2-40B4-BE49-F238E27FC236}">
                <a16:creationId xmlns:a16="http://schemas.microsoft.com/office/drawing/2014/main" id="{4B8557D2-B3B5-40E3-B7DB-F311DB90195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F41EE-3808-44CC-811A-D119E6C47AA4}"/>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6047790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CA6DB-4391-40DB-A620-3C6414B5DF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415846-0AC1-4C9A-84B5-5DCB9F76E55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C2BCFA-3335-476D-99FB-0D71EC1DA6D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5" name="フッター プレースホルダー 4">
            <a:extLst>
              <a:ext uri="{FF2B5EF4-FFF2-40B4-BE49-F238E27FC236}">
                <a16:creationId xmlns:a16="http://schemas.microsoft.com/office/drawing/2014/main" id="{25DD12F3-F591-4876-8ABC-CDBF1D05EAE4}"/>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AEE06-7A74-4397-B843-DA14B4F6E5E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5236095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07376BC-406D-4487-A7AA-02E1EE9A40E0}"/>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636A901-1178-4C6C-9E32-834DA3064AB7}"/>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6DF86E-5E69-4E1A-9040-1B29412FB58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5" name="フッター プレースホルダー 4">
            <a:extLst>
              <a:ext uri="{FF2B5EF4-FFF2-40B4-BE49-F238E27FC236}">
                <a16:creationId xmlns:a16="http://schemas.microsoft.com/office/drawing/2014/main" id="{F5B23D9E-97AC-4670-9C94-112A63E7BC9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AD1DFC-6B40-453D-A585-2597D43DE13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905444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FC30A-23F6-4FC3-82EB-1885D30CC4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47DC97-BA07-451C-8A58-579E00AA8DAE}"/>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8F18811-2EE0-4174-AD39-35FF223F70D5}"/>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5" name="フッター プレースホルダー 4">
            <a:extLst>
              <a:ext uri="{FF2B5EF4-FFF2-40B4-BE49-F238E27FC236}">
                <a16:creationId xmlns:a16="http://schemas.microsoft.com/office/drawing/2014/main" id="{B3E3AFC4-F26C-4C6A-AB60-D24960D6E2B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5477A0-8998-4554-8963-39D900B6714F}"/>
              </a:ext>
            </a:extLst>
          </p:cNvPr>
          <p:cNvSpPr>
            <a:spLocks noGrp="1"/>
          </p:cNvSpPr>
          <p:nvPr>
            <p:ph type="sldNum" sz="quarter" idx="12"/>
          </p:nvPr>
        </p:nvSpPr>
        <p:spPr>
          <a:xfrm>
            <a:off x="6687857" y="5928312"/>
            <a:ext cx="2132184" cy="389307"/>
          </a:xfrm>
        </p:spPr>
        <p:txBody>
          <a:bodyPr/>
          <a:lstStyle>
            <a:lvl1pPr>
              <a:defRPr>
                <a:solidFill>
                  <a:schemeClr val="bg1"/>
                </a:solidFill>
              </a:defRPr>
            </a:lvl1p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117512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15DB1-9B52-4F35-9D2B-ECD4DC7AF53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4F6CC6-9C09-4B80-9030-FD08FED822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F0D184-4405-4D1C-B21F-2108D1AA8D2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5" name="フッター プレースホルダー 4">
            <a:extLst>
              <a:ext uri="{FF2B5EF4-FFF2-40B4-BE49-F238E27FC236}">
                <a16:creationId xmlns:a16="http://schemas.microsoft.com/office/drawing/2014/main" id="{97581503-0567-437D-A7E9-6E7BB74C899D}"/>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1FA12C-88A2-4606-8FC9-BB57FA2C1A23}"/>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613975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462AC8-AD29-4CAE-88BD-71B876DFD7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BA69E7-8E48-4283-B5B0-E18C71C41F6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B78BD14-4912-4A24-8200-1D72E8ECB75F}"/>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C14CB6-3A93-49E8-B62E-A2F747BF109D}"/>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6" name="フッター プレースホルダー 5">
            <a:extLst>
              <a:ext uri="{FF2B5EF4-FFF2-40B4-BE49-F238E27FC236}">
                <a16:creationId xmlns:a16="http://schemas.microsoft.com/office/drawing/2014/main" id="{DA57A658-7C68-47BE-B7E9-48E050A91505}"/>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127327-E3EC-4499-9B09-44E6F01DC66A}"/>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4928613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7A00F-2D5C-4FC3-BC1F-63E69C7789B7}"/>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3E7C48-2CDA-4E53-A528-C77248515B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4325A1A-7F0C-45B8-A887-699C9C991D5F}"/>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CB6E71-315E-4938-A87A-D4696771D97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1C53CD-3C0E-4913-8926-1BF6FE5DF108}"/>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C3AFB4-9A68-4666-A077-76294B54F278}"/>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8" name="フッター プレースホルダー 7">
            <a:extLst>
              <a:ext uri="{FF2B5EF4-FFF2-40B4-BE49-F238E27FC236}">
                <a16:creationId xmlns:a16="http://schemas.microsoft.com/office/drawing/2014/main" id="{67E1C528-3E3E-411C-B3A4-4B2FD2B84BC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8633DF1-0876-4628-A754-EDE687AF732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77847975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15ED6-B019-46CC-BB4D-84022FC6B2A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7CCC83-4FC3-4476-AF77-936C3005308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4" name="フッター プレースホルダー 3">
            <a:extLst>
              <a:ext uri="{FF2B5EF4-FFF2-40B4-BE49-F238E27FC236}">
                <a16:creationId xmlns:a16="http://schemas.microsoft.com/office/drawing/2014/main" id="{5179BA3A-EE54-4725-BDBD-3CB03DD8AA7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8303D52-2970-4281-A162-4645E19AB59F}"/>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6235401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CA768AB-0BCD-4CA2-8776-070FE06549C0}"/>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3" name="フッター プレースホルダー 2">
            <a:extLst>
              <a:ext uri="{FF2B5EF4-FFF2-40B4-BE49-F238E27FC236}">
                <a16:creationId xmlns:a16="http://schemas.microsoft.com/office/drawing/2014/main" id="{34E56B12-14B7-4867-B716-2F76C67448F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8DC0FF-E07E-4B92-AC58-5F43674AC880}"/>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9610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26DA2-6167-4539-A8E1-8BE53FAA7E5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2E4D76-E6E7-430E-81BC-CF98D249AB9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0F519B-73B5-41CE-AC2A-80D055DEB3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BE63-50BB-46FD-9AD4-CB5B90E4A65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6" name="フッター プレースホルダー 5">
            <a:extLst>
              <a:ext uri="{FF2B5EF4-FFF2-40B4-BE49-F238E27FC236}">
                <a16:creationId xmlns:a16="http://schemas.microsoft.com/office/drawing/2014/main" id="{E197BEB1-4FAD-45E7-9C60-1D5D94B9C62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D7A357-5329-4565-BEBE-0B68E2A08F4C}"/>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6737493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21D8-FB81-41D5-AF1F-B54ADD1A26F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ADED1B2-BD87-4C69-A317-FBCB8B297E7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BD60EC9A-F9CF-41AE-8249-444FB4FEEEC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148F68E-C8E5-4995-95AE-5227C48C4459}"/>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2020/12/2</a:t>
            </a:fld>
            <a:endParaRPr kumimoji="1" lang="ja-JP" altLang="en-US"/>
          </a:p>
        </p:txBody>
      </p:sp>
      <p:sp>
        <p:nvSpPr>
          <p:cNvPr id="6" name="フッター プレースホルダー 5">
            <a:extLst>
              <a:ext uri="{FF2B5EF4-FFF2-40B4-BE49-F238E27FC236}">
                <a16:creationId xmlns:a16="http://schemas.microsoft.com/office/drawing/2014/main" id="{C053CA94-E9AB-4E56-9C42-C6D89C1086D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781CEB-DDDC-4E97-977F-E3DC70B40EF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05453795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BF6FAA6-4758-4037-8BAB-0084CED638C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44161F1-F91D-4DD8-BE5C-E4BD6E533FB3}"/>
              </a:ext>
            </a:extLst>
          </p:cNvPr>
          <p:cNvSpPr>
            <a:spLocks noGrp="1"/>
          </p:cNvSpPr>
          <p:nvPr>
            <p:ph type="body" idx="1"/>
          </p:nvPr>
        </p:nvSpPr>
        <p:spPr>
          <a:xfrm>
            <a:off x="628650" y="1538243"/>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5FA3CE8-F5C2-4E8A-AA8C-78BCF24F69FA}"/>
              </a:ext>
            </a:extLst>
          </p:cNvPr>
          <p:cNvSpPr>
            <a:spLocks noGrp="1"/>
          </p:cNvSpPr>
          <p:nvPr>
            <p:ph type="sldNum" sz="quarter" idx="4"/>
          </p:nvPr>
        </p:nvSpPr>
        <p:spPr>
          <a:xfrm>
            <a:off x="6792435" y="6103567"/>
            <a:ext cx="2132184" cy="389307"/>
          </a:xfrm>
          <a:prstGeom prst="rect">
            <a:avLst/>
          </a:prstGeom>
        </p:spPr>
        <p:txBody>
          <a:bodyPr vert="horz" lIns="91440" tIns="45720" rIns="91440" bIns="45720" rtlCol="0" anchor="ctr"/>
          <a:lstStyle>
            <a:lvl1pPr algn="r">
              <a:defRPr sz="2800">
                <a:solidFill>
                  <a:schemeClr val="bg1"/>
                </a:solidFill>
                <a:latin typeface="+mj-lt"/>
              </a:defRPr>
            </a:lvl1pPr>
          </a:lstStyle>
          <a:p>
            <a:fld id="{19E16093-79B0-43A3-910E-C8BD05E55535}" type="slidenum">
              <a:rPr lang="en-US" smtClean="0"/>
              <a:pPr/>
              <a:t>‹#›</a:t>
            </a:fld>
            <a:endParaRPr lang="en-US" dirty="0"/>
          </a:p>
        </p:txBody>
      </p:sp>
    </p:spTree>
    <p:extLst>
      <p:ext uri="{BB962C8B-B14F-4D97-AF65-F5344CB8AC3E}">
        <p14:creationId xmlns:p14="http://schemas.microsoft.com/office/powerpoint/2010/main" val="215887590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ftr="0" dt="0"/>
  <p:txStyles>
    <p:titleStyle>
      <a:lvl1pPr algn="l" defTabSz="685800" rtl="0" eaLnBrk="1" latinLnBrk="0" hangingPunct="1">
        <a:lnSpc>
          <a:spcPct val="90000"/>
        </a:lnSpc>
        <a:spcBef>
          <a:spcPct val="0"/>
        </a:spcBef>
        <a:buNone/>
        <a:defRPr kumimoji="1" sz="40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8.jpg"/><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2.png"/><Relationship Id="rId10" Type="http://schemas.openxmlformats.org/officeDocument/2006/relationships/image" Target="../media/image24.jpg"/><Relationship Id="rId4" Type="http://schemas.openxmlformats.org/officeDocument/2006/relationships/image" Target="../media/image19.jpg"/><Relationship Id="rId9" Type="http://schemas.openxmlformats.org/officeDocument/2006/relationships/image" Target="../media/image23.jpg"/></Relationships>
</file>

<file path=ppt/slides/_rels/slide5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12"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image" Target="../media/image35.jpg"/><Relationship Id="rId5" Type="http://schemas.openxmlformats.org/officeDocument/2006/relationships/image" Target="../media/image29.jp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5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12"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jpg"/><Relationship Id="rId11" Type="http://schemas.openxmlformats.org/officeDocument/2006/relationships/image" Target="../media/image45.jp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5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12" Type="http://schemas.openxmlformats.org/officeDocument/2006/relationships/image" Target="../media/image5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jpg"/><Relationship Id="rId11" Type="http://schemas.openxmlformats.org/officeDocument/2006/relationships/image" Target="../media/image55.jp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48.jpg"/><Relationship Id="rId9" Type="http://schemas.openxmlformats.org/officeDocument/2006/relationships/image" Target="../media/image53.jpg"/></Relationships>
</file>

<file path=ppt/slides/_rels/slide56.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2.png"/><Relationship Id="rId7" Type="http://schemas.openxmlformats.org/officeDocument/2006/relationships/image" Target="../media/image61.jpg"/><Relationship Id="rId12" Type="http://schemas.openxmlformats.org/officeDocument/2006/relationships/image" Target="../media/image66.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jpg"/><Relationship Id="rId9" Type="http://schemas.openxmlformats.org/officeDocument/2006/relationships/image" Target="../media/image63.jpg"/></Relationships>
</file>

<file path=ppt/slides/_rels/slide57.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7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0.jpg"/><Relationship Id="rId11" Type="http://schemas.openxmlformats.org/officeDocument/2006/relationships/image" Target="../media/image75.jpg"/><Relationship Id="rId5" Type="http://schemas.openxmlformats.org/officeDocument/2006/relationships/image" Target="../media/image69.jpg"/><Relationship Id="rId10" Type="http://schemas.openxmlformats.org/officeDocument/2006/relationships/image" Target="../media/image74.jpg"/><Relationship Id="rId4" Type="http://schemas.openxmlformats.org/officeDocument/2006/relationships/image" Target="../media/image68.jpg"/><Relationship Id="rId9" Type="http://schemas.openxmlformats.org/officeDocument/2006/relationships/image" Target="../media/image73.jp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D621612-B1C5-43BA-BB5F-115096CD22C1}"/>
              </a:ext>
            </a:extLst>
          </p:cNvPr>
          <p:cNvSpPr>
            <a:spLocks noGrp="1"/>
          </p:cNvSpPr>
          <p:nvPr>
            <p:ph type="ctrTitle"/>
          </p:nvPr>
        </p:nvSpPr>
        <p:spPr>
          <a:xfrm>
            <a:off x="-51496" y="60509"/>
            <a:ext cx="9246991" cy="3119411"/>
          </a:xfrm>
        </p:spPr>
        <p:txBody>
          <a:bodyPr>
            <a:normAutofit/>
          </a:bodyPr>
          <a:lstStyle/>
          <a:p>
            <a:r>
              <a:rPr lang="en-US" altLang="ja-JP" sz="4000" dirty="0">
                <a:effectLst/>
              </a:rPr>
              <a:t>NLP </a:t>
            </a:r>
            <a:r>
              <a:rPr lang="ja-JP" altLang="en-US" sz="4000" dirty="0">
                <a:effectLst/>
              </a:rPr>
              <a:t>の単語 </a:t>
            </a:r>
            <a:r>
              <a:rPr lang="en-US" altLang="ja-JP" sz="4000" dirty="0">
                <a:effectLst/>
              </a:rPr>
              <a:t>Embedding </a:t>
            </a:r>
            <a:r>
              <a:rPr lang="ja-JP" altLang="en-US" sz="4000" dirty="0">
                <a:effectLst/>
              </a:rPr>
              <a:t>手法による</a:t>
            </a:r>
            <a:br>
              <a:rPr lang="en-US" altLang="ja-JP" sz="4000" dirty="0">
                <a:effectLst/>
              </a:rPr>
            </a:br>
            <a:r>
              <a:rPr lang="ja-JP" altLang="en-US" sz="4000" dirty="0">
                <a:effectLst/>
              </a:rPr>
              <a:t>特徴量ベクトルを入力として</a:t>
            </a:r>
            <a:br>
              <a:rPr lang="en-US" altLang="ja-JP" sz="4000" dirty="0"/>
            </a:br>
            <a:r>
              <a:rPr lang="en-US" altLang="ja-JP" sz="4000" dirty="0">
                <a:effectLst/>
              </a:rPr>
              <a:t>DAMSM </a:t>
            </a:r>
            <a:r>
              <a:rPr lang="ja-JP" altLang="en-US" sz="4000" dirty="0">
                <a:effectLst/>
              </a:rPr>
              <a:t>と </a:t>
            </a:r>
            <a:r>
              <a:rPr lang="en-US" altLang="ja-JP" sz="4000" dirty="0">
                <a:effectLst/>
              </a:rPr>
              <a:t>GAN </a:t>
            </a:r>
            <a:r>
              <a:rPr lang="ja-JP" altLang="en-US" sz="4000" dirty="0">
                <a:effectLst/>
              </a:rPr>
              <a:t>の同期的学習を導入した </a:t>
            </a:r>
            <a:r>
              <a:rPr lang="en-US" altLang="ja-JP" sz="4000" dirty="0" err="1">
                <a:effectLst/>
              </a:rPr>
              <a:t>AttnGAN</a:t>
            </a:r>
            <a:r>
              <a:rPr lang="en-US" altLang="ja-JP" sz="4000" dirty="0">
                <a:effectLst/>
              </a:rPr>
              <a:t> </a:t>
            </a:r>
            <a:r>
              <a:rPr lang="ja-JP" altLang="en-US" sz="4000" dirty="0">
                <a:effectLst/>
              </a:rPr>
              <a:t>モデルの提案</a:t>
            </a:r>
            <a:endParaRPr lang="x-none" altLang="ja-JP" sz="8800" noProof="1"/>
          </a:p>
        </p:txBody>
      </p:sp>
      <p:sp>
        <p:nvSpPr>
          <p:cNvPr id="9218" name="Subtitle 16">
            <a:extLst>
              <a:ext uri="{FF2B5EF4-FFF2-40B4-BE49-F238E27FC236}">
                <a16:creationId xmlns:a16="http://schemas.microsoft.com/office/drawing/2014/main" id="{C6F1B7C3-E3A4-4B7B-B7CC-A13F7804D4B4}"/>
              </a:ext>
            </a:extLst>
          </p:cNvPr>
          <p:cNvSpPr>
            <a:spLocks noGrp="1" noChangeArrowheads="1"/>
          </p:cNvSpPr>
          <p:nvPr>
            <p:ph type="subTitle" idx="1"/>
          </p:nvPr>
        </p:nvSpPr>
        <p:spPr>
          <a:xfrm>
            <a:off x="2740681" y="4221571"/>
            <a:ext cx="6149268" cy="1678577"/>
          </a:xfrm>
          <a:ln/>
        </p:spPr>
        <p:txBody>
          <a:bodyPr/>
          <a:lstStyle/>
          <a:p>
            <a:pPr algn="r"/>
            <a:r>
              <a:rPr lang="zh-CN" altLang="ja-JP" sz="2800" dirty="0">
                <a:latin typeface="たぬき油性マジック" panose="02000600000000000000" pitchFamily="2" charset="-128"/>
                <a:ea typeface="たぬき油性マジック" panose="02000600000000000000" pitchFamily="2" charset="-128"/>
              </a:rPr>
              <a:t>ソフトウェア</a:t>
            </a:r>
            <a:r>
              <a:rPr lang="ja-JP" altLang="en-US" sz="2800" dirty="0">
                <a:latin typeface="たぬき油性マジック" panose="02000600000000000000" pitchFamily="2" charset="-128"/>
                <a:ea typeface="たぬき油性マジック" panose="02000600000000000000" pitchFamily="2" charset="-128"/>
              </a:rPr>
              <a:t>システム</a:t>
            </a:r>
            <a:r>
              <a:rPr lang="zh-CN" altLang="ja-JP" sz="2800" dirty="0">
                <a:latin typeface="たぬき油性マジック" panose="02000600000000000000" pitchFamily="2" charset="-128"/>
                <a:ea typeface="たぬき油性マジック" panose="02000600000000000000" pitchFamily="2" charset="-128"/>
              </a:rPr>
              <a:t>研究グループ</a:t>
            </a:r>
          </a:p>
          <a:p>
            <a:pPr algn="r"/>
            <a:r>
              <a:rPr lang="ja-JP" altLang="en-US" sz="2400" dirty="0">
                <a:latin typeface="たぬき油性マジック" panose="02000600000000000000" pitchFamily="2" charset="-128"/>
                <a:ea typeface="たぬき油性マジック" panose="02000600000000000000" pitchFamily="2" charset="-128"/>
              </a:rPr>
              <a:t>   置</a:t>
            </a:r>
            <a:r>
              <a:rPr lang="zh-CN" altLang="ja-JP" sz="2400" dirty="0">
                <a:latin typeface="たぬき油性マジック" panose="02000600000000000000" pitchFamily="2" charset="-128"/>
                <a:ea typeface="たぬき油性マジック" panose="02000600000000000000" pitchFamily="2" charset="-128"/>
              </a:rPr>
              <a:t>名　一元</a:t>
            </a:r>
          </a:p>
        </p:txBody>
      </p:sp>
      <p:sp>
        <p:nvSpPr>
          <p:cNvPr id="9219" name="Slide Number Placeholder 17">
            <a:extLst>
              <a:ext uri="{FF2B5EF4-FFF2-40B4-BE49-F238E27FC236}">
                <a16:creationId xmlns:a16="http://schemas.microsoft.com/office/drawing/2014/main" id="{DA4F1EE7-4B4E-40B0-8DB2-EE7D0983195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fontAlgn="base"/>
            <a:fld id="{06CCA0F3-9BD8-4E71-A774-88241F1986CB}" type="slidenum">
              <a:rPr lang="zh-CN" altLang="en-US" smtClean="0"/>
              <a:pPr fontAlgn="base"/>
              <a:t>1</a:t>
            </a:fld>
            <a:endParaRPr lang="zh-CN" altLang="en-US" dirty="0"/>
          </a:p>
        </p:txBody>
      </p:sp>
      <p:pic>
        <p:nvPicPr>
          <p:cNvPr id="4" name="図 3">
            <a:extLst>
              <a:ext uri="{FF2B5EF4-FFF2-40B4-BE49-F238E27FC236}">
                <a16:creationId xmlns:a16="http://schemas.microsoft.com/office/drawing/2014/main" id="{D010F876-11AB-44AF-9250-4CD18032D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5823"/>
            <a:ext cx="5020773" cy="47518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215849"/>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倍ほど向上したとされるが</a:t>
            </a:r>
            <a:br>
              <a:rPr lang="en-US" altLang="ja-JP" dirty="0"/>
            </a:br>
            <a:r>
              <a:rPr lang="ja-JP" altLang="en-US" dirty="0"/>
              <a:t>依然として不安定さも目立つ</a:t>
            </a:r>
            <a:endParaRPr lang="en-US" altLang="ja-JP" dirty="0"/>
          </a:p>
          <a:p>
            <a:pPr lvl="1"/>
            <a:r>
              <a:rPr lang="en-US" altLang="ja-JP" dirty="0"/>
              <a:t>Microsoft</a:t>
            </a:r>
            <a:r>
              <a:rPr lang="ja-JP" altLang="en-US" dirty="0"/>
              <a:t>「将来有望だが未だ不完全」</a:t>
            </a:r>
            <a:endParaRPr lang="en-US" altLang="ja-JP" dirty="0"/>
          </a:p>
          <a:p>
            <a:pPr marL="342900" lvl="1" indent="0">
              <a:buNone/>
            </a:pPr>
            <a:r>
              <a:rPr lang="ja-JP" altLang="en-US" dirty="0"/>
              <a:t>            ↓</a:t>
            </a:r>
            <a:endParaRPr lang="en-US" altLang="ja-JP" dirty="0"/>
          </a:p>
          <a:p>
            <a:r>
              <a:rPr lang="ja-JP" altLang="en-US" dirty="0"/>
              <a:t>提案手法によりタスクの困難さや</a:t>
            </a:r>
            <a:br>
              <a:rPr lang="en-US" altLang="ja-JP" dirty="0"/>
            </a:br>
            <a:r>
              <a:rPr lang="en-US" altLang="ja-JP" dirty="0" err="1"/>
              <a:t>AttnGAN</a:t>
            </a:r>
            <a:r>
              <a:rPr lang="ja-JP" altLang="en-US" dirty="0"/>
              <a:t> の不安定さの低減を図る</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10</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044640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dirty="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solidFill>
                  <a:srgbClr val="FFC000"/>
                </a:solidFill>
                <a:latin typeface="たぬき油性マジック" panose="02000600000000000000" pitchFamily="2" charset="-128"/>
                <a:ea typeface="たぬき油性マジック" panose="02000600000000000000" pitchFamily="2" charset="-128"/>
              </a:rPr>
              <a:t>AttnGAN</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11</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12589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en-US" altLang="ja-JP" noProof="1"/>
              <a:t>GAN </a:t>
            </a:r>
            <a:r>
              <a:rPr lang="ja-JP" altLang="en-US" noProof="1"/>
              <a:t>について</a:t>
            </a:r>
            <a:endParaRPr lang="en-US" altLang="ja-JP" noProof="1"/>
          </a:p>
          <a:p>
            <a:pPr lvl="1"/>
            <a:r>
              <a:rPr lang="en-US" altLang="ja-JP" noProof="1"/>
              <a:t>Generator </a:t>
            </a:r>
            <a:r>
              <a:rPr lang="ja-JP" altLang="en-US" noProof="1"/>
              <a:t>と </a:t>
            </a:r>
            <a:r>
              <a:rPr lang="en-US" altLang="ja-JP" noProof="1"/>
              <a:t>Discriminator</a:t>
            </a:r>
          </a:p>
          <a:p>
            <a:pPr lvl="1"/>
            <a:r>
              <a:rPr lang="en-US" altLang="ja-JP" noProof="1"/>
              <a:t>2</a:t>
            </a:r>
            <a:r>
              <a:rPr lang="ja-JP" altLang="en-US" noProof="1"/>
              <a:t>つのネットワークを対立的に同期学習</a:t>
            </a:r>
            <a:endParaRPr lang="en-US" altLang="ja-JP" noProof="1"/>
          </a:p>
          <a:p>
            <a:pPr lvl="1"/>
            <a:r>
              <a:rPr lang="ja-JP" altLang="en-US" noProof="1"/>
              <a:t>実データとの類似度が高く，新規性</a:t>
            </a:r>
            <a:br>
              <a:rPr lang="en-US" altLang="ja-JP" noProof="1"/>
            </a:br>
            <a:r>
              <a:rPr lang="ja-JP" altLang="en-US" noProof="1"/>
              <a:t>も持つ生成データを人工的に作り出す</a:t>
            </a:r>
            <a:endParaRPr lang="en-US" altLang="ja-JP" noProof="1"/>
          </a:p>
          <a:p>
            <a:pPr lvl="1"/>
            <a:r>
              <a:rPr lang="ja-JP" altLang="en-US" noProof="1"/>
              <a:t>ディープフェイクとも呼ばれるように，</a:t>
            </a:r>
            <a:br>
              <a:rPr lang="en-US" altLang="ja-JP" noProof="1"/>
            </a:br>
            <a:r>
              <a:rPr lang="ja-JP" altLang="en-US" noProof="1"/>
              <a:t>画像・映像で用いられることが多い</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12</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B29E6700-E768-4F65-8B18-E327F1AD3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89519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665" y="1394661"/>
            <a:ext cx="6184669" cy="4638501"/>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x-none" altLang="ja-JP" noProof="1"/>
              <a:t>GAN</a:t>
            </a:r>
            <a:r>
              <a:rPr lang="en-US" altLang="ja-JP" noProof="1"/>
              <a:t> </a:t>
            </a:r>
            <a:r>
              <a:rPr lang="ja-JP" altLang="en-US" noProof="1"/>
              <a:t>のモデル</a:t>
            </a: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4B1F9E5B-6890-4D82-990C-89A856015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76046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45036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Attention</a:t>
            </a:r>
            <a:r>
              <a:rPr lang="ja-JP" altLang="en-US" noProof="1"/>
              <a:t> </a:t>
            </a:r>
            <a:br>
              <a:rPr lang="en-US" altLang="ja-JP" noProof="1"/>
            </a:br>
            <a:r>
              <a:rPr lang="ja-JP" altLang="en-US" noProof="1"/>
              <a:t>として使用するため </a:t>
            </a:r>
            <a:r>
              <a:rPr lang="en-US" altLang="ja-JP" noProof="1"/>
              <a:t>DAMSM</a:t>
            </a:r>
            <a:r>
              <a:rPr lang="ja-JP" altLang="en-US" noProof="1"/>
              <a:t> を導入</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714506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Attention</a:t>
            </a:r>
            <a:r>
              <a:rPr lang="ja-JP" altLang="en-US" noProof="1"/>
              <a:t> </a:t>
            </a:r>
            <a:br>
              <a:rPr lang="en-US" altLang="ja-JP" noProof="1"/>
            </a:br>
            <a:r>
              <a:rPr lang="ja-JP" altLang="en-US" noProof="1"/>
              <a:t>として使用するため </a:t>
            </a:r>
            <a:r>
              <a:rPr lang="en-US" altLang="ja-JP" noProof="1"/>
              <a:t>DAMSM</a:t>
            </a:r>
            <a:r>
              <a:rPr lang="ja-JP" altLang="en-US" noProof="1"/>
              <a:t> を導入</a:t>
            </a:r>
            <a:endParaRPr lang="en-US" altLang="ja-JP" noProof="1"/>
          </a:p>
          <a:p>
            <a:pPr marL="342900" lvl="1" indent="0">
              <a:buNone/>
            </a:pPr>
            <a:r>
              <a:rPr lang="ja-JP" altLang="en-US" noProof="1"/>
              <a:t>             ↓</a:t>
            </a:r>
            <a:endParaRPr lang="en-US" altLang="ja-JP" noProof="1"/>
          </a:p>
          <a:p>
            <a:pPr lvl="1"/>
            <a:r>
              <a:rPr lang="ja-JP" altLang="en-US" noProof="1"/>
              <a:t>テキスト内の単語の細かな</a:t>
            </a:r>
            <a:br>
              <a:rPr lang="en-US" altLang="ja-JP" noProof="1"/>
            </a:br>
            <a:r>
              <a:rPr lang="ja-JP" altLang="en-US" noProof="1"/>
              <a:t>ニュアンスの違いまで表現</a:t>
            </a:r>
            <a:br>
              <a:rPr lang="en-US" altLang="ja-JP" noProof="1"/>
            </a:br>
            <a:r>
              <a:rPr lang="ja-JP" altLang="en-US" noProof="1"/>
              <a:t>し高精細な画像を生成可能</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114693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50" y="922404"/>
            <a:ext cx="7182289" cy="5386716"/>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en-US" altLang="ja-JP" noProof="1"/>
              <a:t>AttnGAN </a:t>
            </a:r>
            <a:r>
              <a:rPr lang="ja-JP" altLang="en-US" noProof="1"/>
              <a:t>のモデル</a:t>
            </a:r>
            <a:endParaRPr lang="x-none" altLang="ja-JP" noProof="1"/>
          </a:p>
          <a:p>
            <a:pPr marL="0" indent="0">
              <a:buFont typeface="Wingdings" panose="05000000000000000000" pitchFamily="2" charset="2"/>
              <a:buNone/>
            </a:pP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17</a:t>
            </a:fld>
            <a:endParaRPr lang="en-US" altLang="en-US" dirty="0">
              <a:latin typeface="たぬき油性マジック" panose="02000600000000000000" pitchFamily="2" charset="-128"/>
              <a:ea typeface="たぬき油性マジック" panose="02000600000000000000" pitchFamily="2" charset="-128"/>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インク 9">
                <a:extLst>
                  <a:ext uri="{FF2B5EF4-FFF2-40B4-BE49-F238E27FC236}">
                    <a16:creationId xmlns:a16="http://schemas.microsoft.com/office/drawing/2014/main" id="{279B7B2A-15AC-4917-A0B5-88C2B43CF7D4}"/>
                  </a:ext>
                </a:extLst>
              </p14:cNvPr>
              <p14:cNvContentPartPr/>
              <p14:nvPr/>
            </p14:nvContentPartPr>
            <p14:xfrm>
              <a:off x="2579634" y="3171075"/>
              <a:ext cx="7200" cy="1440"/>
            </p14:xfrm>
          </p:contentPart>
        </mc:Choice>
        <mc:Fallback xmlns="">
          <p:pic>
            <p:nvPicPr>
              <p:cNvPr id="10" name="インク 9">
                <a:extLst>
                  <a:ext uri="{FF2B5EF4-FFF2-40B4-BE49-F238E27FC236}">
                    <a16:creationId xmlns:p14="http://schemas.microsoft.com/office/powerpoint/2010/main" xmlns:aink="http://schemas.microsoft.com/office/drawing/2016/ink" xmlns="" xmlns:a16="http://schemas.microsoft.com/office/drawing/2014/main" id="{279B7B2A-15AC-4917-A0B5-88C2B43CF7D4}"/>
                  </a:ext>
                </a:extLst>
              </p:cNvPr>
              <p:cNvPicPr/>
              <p:nvPr/>
            </p:nvPicPr>
            <p:blipFill>
              <a:blip r:embed="rId5"/>
              <a:stretch>
                <a:fillRect/>
              </a:stretch>
            </p:blipFill>
            <p:spPr>
              <a:xfrm>
                <a:off x="2570634" y="3162435"/>
                <a:ext cx="24840" cy="19080"/>
              </a:xfrm>
              <a:prstGeom prst="rect">
                <a:avLst/>
              </a:prstGeom>
            </p:spPr>
          </p:pic>
        </mc:Fallback>
      </mc:AlternateContent>
      <p:sp>
        <p:nvSpPr>
          <p:cNvPr id="14" name="テキスト ボックス 13">
            <a:extLst>
              <a:ext uri="{FF2B5EF4-FFF2-40B4-BE49-F238E27FC236}">
                <a16:creationId xmlns:a16="http://schemas.microsoft.com/office/drawing/2014/main" id="{F0F2B3D1-410F-450A-83FE-DB6F9EA7FE63}"/>
              </a:ext>
            </a:extLst>
          </p:cNvPr>
          <p:cNvSpPr txBox="1"/>
          <p:nvPr/>
        </p:nvSpPr>
        <p:spPr>
          <a:xfrm>
            <a:off x="2586834" y="3246430"/>
            <a:ext cx="184731" cy="369332"/>
          </a:xfrm>
          <a:prstGeom prst="rect">
            <a:avLst/>
          </a:prstGeom>
          <a:noFill/>
        </p:spPr>
        <p:txBody>
          <a:bodyPr wrap="none" rtlCol="0">
            <a:spAutoFit/>
          </a:bodyPr>
          <a:lstStyle/>
          <a:p>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11" name="図 10">
            <a:extLst>
              <a:ext uri="{FF2B5EF4-FFF2-40B4-BE49-F238E27FC236}">
                <a16:creationId xmlns:a16="http://schemas.microsoft.com/office/drawing/2014/main" id="{B6EDECD1-D245-4981-BDE3-5F9DC686D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964393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3200" dirty="0">
                <a:latin typeface="たぬき油性マジック" panose="02000600000000000000" pitchFamily="2" charset="-128"/>
                <a:ea typeface="たぬき油性マジック" panose="02000600000000000000" pitchFamily="2" charset="-128"/>
              </a:rPr>
              <a:t>はじめに</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err="1">
                <a:latin typeface="たぬき油性マジック" panose="02000600000000000000" pitchFamily="2" charset="-128"/>
                <a:ea typeface="たぬき油性マジック" panose="02000600000000000000" pitchFamily="2" charset="-128"/>
              </a:rPr>
              <a:t>AttnGAN</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a:solidFill>
                  <a:srgbClr val="FFC000"/>
                </a:solidFill>
                <a:latin typeface="たぬき油性マジック" panose="02000600000000000000" pitchFamily="2" charset="-128"/>
                <a:ea typeface="たぬき油性マジック" panose="02000600000000000000" pitchFamily="2" charset="-128"/>
              </a:rPr>
              <a:t>DAMSM</a:t>
            </a:r>
          </a:p>
          <a:p>
            <a:r>
              <a:rPr lang="en-US" altLang="zh-CN" sz="3200" dirty="0">
                <a:latin typeface="たぬき油性マジック" panose="02000600000000000000" pitchFamily="2" charset="-128"/>
                <a:ea typeface="たぬき油性マジック" panose="02000600000000000000" pitchFamily="2" charset="-128"/>
              </a:rPr>
              <a:t>NLP </a:t>
            </a:r>
            <a:r>
              <a:rPr lang="ja-JP" altLang="en-US" sz="3200" dirty="0">
                <a:latin typeface="たぬき油性マジック" panose="02000600000000000000" pitchFamily="2" charset="-128"/>
                <a:ea typeface="たぬき油性マジック" panose="02000600000000000000" pitchFamily="2" charset="-128"/>
              </a:rPr>
              <a:t>の単語 </a:t>
            </a:r>
            <a:r>
              <a:rPr lang="en-US" altLang="zh-CN" sz="3200" dirty="0">
                <a:latin typeface="たぬき油性マジック" panose="02000600000000000000" pitchFamily="2" charset="-128"/>
                <a:ea typeface="たぬき油性マジック" panose="02000600000000000000" pitchFamily="2" charset="-128"/>
              </a:rPr>
              <a:t>Embedding </a:t>
            </a:r>
            <a:r>
              <a:rPr lang="ja-JP" altLang="en-US" sz="3200" dirty="0">
                <a:latin typeface="たぬき油性マジック" panose="02000600000000000000" pitchFamily="2" charset="-128"/>
                <a:ea typeface="たぬき油性マジック" panose="02000600000000000000" pitchFamily="2" charset="-128"/>
              </a:rPr>
              <a:t>手法</a:t>
            </a:r>
            <a:endParaRPr lang="en-US" altLang="ja-JP"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生成画像に対する評価指標</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32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実験</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結果</a:t>
            </a:r>
            <a:endParaRPr lang="zh-CN" altLang="ja-JP" sz="3200" dirty="0">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まとめと今後の課題</a:t>
            </a:r>
          </a:p>
          <a:p>
            <a:endParaRPr lang="zh-CN" altLang="ja-JP" sz="32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18</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2656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6854A24-A638-4F8B-B67C-7FAC77681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56" y="748145"/>
            <a:ext cx="8578737" cy="6434052"/>
          </a:xfrm>
          <a:prstGeom prst="rect">
            <a:avLst/>
          </a:prstGeom>
        </p:spPr>
      </p:pic>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p:txBody>
          <a:bodyPr/>
          <a:lstStyle/>
          <a:p>
            <a:r>
              <a:rPr lang="en-US" altLang="ja-JP" dirty="0"/>
              <a:t>DAMSM</a:t>
            </a:r>
            <a:r>
              <a:rPr lang="ja-JP" altLang="en-US" dirty="0"/>
              <a:t> の目的</a:t>
            </a:r>
            <a:endParaRPr lang="en-US" altLang="ja-JP" dirty="0"/>
          </a:p>
          <a:p>
            <a:pPr lvl="1"/>
            <a:r>
              <a:rPr kumimoji="1" lang="ja-JP" altLang="en-US" dirty="0"/>
              <a:t>単語と画像間の関係性を算出する</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19</a:t>
            </a:fld>
            <a:endParaRPr lang="en-US" dirty="0"/>
          </a:p>
        </p:txBody>
      </p:sp>
      <p:pic>
        <p:nvPicPr>
          <p:cNvPr id="8" name="図 7">
            <a:extLst>
              <a:ext uri="{FF2B5EF4-FFF2-40B4-BE49-F238E27FC236}">
                <a16:creationId xmlns:a16="http://schemas.microsoft.com/office/drawing/2014/main" id="{8B0755F3-8B88-44F1-8770-E3ADE8970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73888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20</a:t>
            </a:fld>
            <a:endParaRPr lang="en-US" dirty="0"/>
          </a:p>
        </p:txBody>
      </p:sp>
      <p:sp>
        <p:nvSpPr>
          <p:cNvPr id="7" name="テキスト ボックス 6">
            <a:extLst>
              <a:ext uri="{FF2B5EF4-FFF2-40B4-BE49-F238E27FC236}">
                <a16:creationId xmlns:a16="http://schemas.microsoft.com/office/drawing/2014/main" id="{0E2F409C-2E1D-4C5C-9B90-3F9F5DCA4426}"/>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dirty="0">
              <a:solidFill>
                <a:schemeClr val="bg1"/>
              </a:solidFill>
              <a:latin typeface="たぬき油性マジック" panose="02000600000000000000" pitchFamily="2" charset="-128"/>
              <a:ea typeface="たぬき油性マジック" panose="02000600000000000000" pitchFamily="2" charset="-128"/>
            </a:endParaRPr>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9" name="テキスト ボックス 8">
            <a:extLst>
              <a:ext uri="{FF2B5EF4-FFF2-40B4-BE49-F238E27FC236}">
                <a16:creationId xmlns:a16="http://schemas.microsoft.com/office/drawing/2014/main" id="{189CD11F-E418-4CEE-8BB1-E1CD4D145841}"/>
              </a:ext>
            </a:extLst>
          </p:cNvPr>
          <p:cNvSpPr txBox="1"/>
          <p:nvPr/>
        </p:nvSpPr>
        <p:spPr>
          <a:xfrm>
            <a:off x="1852679" y="5755494"/>
            <a:ext cx="1789272"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入力：テキスト</a:t>
            </a:r>
          </a:p>
        </p:txBody>
      </p:sp>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pic>
        <p:nvPicPr>
          <p:cNvPr id="11" name="図 10" descr="黒い背景と白い文字&#10;&#10;自動的に生成された説明">
            <a:extLst>
              <a:ext uri="{FF2B5EF4-FFF2-40B4-BE49-F238E27FC236}">
                <a16:creationId xmlns:a16="http://schemas.microsoft.com/office/drawing/2014/main" id="{1D22B275-866C-467C-841A-4A1819A9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305811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21</a:t>
            </a:fld>
            <a:endParaRPr lang="en-US" dirty="0"/>
          </a:p>
        </p:txBody>
      </p:sp>
      <p:sp>
        <p:nvSpPr>
          <p:cNvPr id="7" name="テキスト ボックス 6">
            <a:extLst>
              <a:ext uri="{FF2B5EF4-FFF2-40B4-BE49-F238E27FC236}">
                <a16:creationId xmlns:a16="http://schemas.microsoft.com/office/drawing/2014/main" id="{0E2F409C-2E1D-4C5C-9B90-3F9F5DCA4426}"/>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dirty="0">
              <a:solidFill>
                <a:schemeClr val="bg1"/>
              </a:solidFill>
              <a:latin typeface="たぬき油性マジック" panose="02000600000000000000" pitchFamily="2" charset="-128"/>
              <a:ea typeface="たぬき油性マジック" panose="02000600000000000000" pitchFamily="2" charset="-128"/>
            </a:endParaRPr>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9" name="テキスト ボックス 8">
            <a:extLst>
              <a:ext uri="{FF2B5EF4-FFF2-40B4-BE49-F238E27FC236}">
                <a16:creationId xmlns:a16="http://schemas.microsoft.com/office/drawing/2014/main" id="{189CD11F-E418-4CEE-8BB1-E1CD4D145841}"/>
              </a:ext>
            </a:extLst>
          </p:cNvPr>
          <p:cNvSpPr txBox="1"/>
          <p:nvPr/>
        </p:nvSpPr>
        <p:spPr>
          <a:xfrm>
            <a:off x="1852679" y="5755494"/>
            <a:ext cx="1789272"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a:t>
            </a:r>
            <a:r>
              <a:rPr kumimoji="1" lang="ja-JP" altLang="en-US" strike="sngStrike" dirty="0">
                <a:solidFill>
                  <a:schemeClr val="bg1"/>
                </a:solidFill>
                <a:latin typeface="+mn-ea"/>
                <a:ea typeface="+mn-ea"/>
              </a:rPr>
              <a:t>テキスト</a:t>
            </a:r>
          </a:p>
        </p:txBody>
      </p:sp>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pic>
        <p:nvPicPr>
          <p:cNvPr id="11" name="図 10" descr="黒い背景と白い文字&#10;&#10;自動的に生成された説明">
            <a:extLst>
              <a:ext uri="{FF2B5EF4-FFF2-40B4-BE49-F238E27FC236}">
                <a16:creationId xmlns:a16="http://schemas.microsoft.com/office/drawing/2014/main" id="{149F13A5-6717-4788-83DB-0A279A1E2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1148868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22</a:t>
            </a:fld>
            <a:endParaRPr lang="en-US" dirty="0"/>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sp>
        <p:nvSpPr>
          <p:cNvPr id="11" name="テキスト ボックス 10">
            <a:extLst>
              <a:ext uri="{FF2B5EF4-FFF2-40B4-BE49-F238E27FC236}">
                <a16:creationId xmlns:a16="http://schemas.microsoft.com/office/drawing/2014/main" id="{002D8329-A910-4D9D-BA63-8FFD1B385759}"/>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pic>
        <p:nvPicPr>
          <p:cNvPr id="13" name="図 12" descr="黒い背景と白い文字&#10;&#10;自動的に生成された説明">
            <a:extLst>
              <a:ext uri="{FF2B5EF4-FFF2-40B4-BE49-F238E27FC236}">
                <a16:creationId xmlns:a16="http://schemas.microsoft.com/office/drawing/2014/main" id="{2776A72D-A8C4-4DAE-BD7A-25D08AA41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175787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23</a:t>
            </a:fld>
            <a:endParaRPr lang="en-US" dirty="0"/>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sp>
        <p:nvSpPr>
          <p:cNvPr id="11" name="テキスト ボックス 10">
            <a:extLst>
              <a:ext uri="{FF2B5EF4-FFF2-40B4-BE49-F238E27FC236}">
                <a16:creationId xmlns:a16="http://schemas.microsoft.com/office/drawing/2014/main" id="{002D8329-A910-4D9D-BA63-8FFD1B385759}"/>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5" name="テキスト ボックス 14">
            <a:extLst>
              <a:ext uri="{FF2B5EF4-FFF2-40B4-BE49-F238E27FC236}">
                <a16:creationId xmlns:a16="http://schemas.microsoft.com/office/drawing/2014/main" id="{89ED05FC-A322-4A24-B08D-5F35B89CE166}"/>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2" name="テキスト ボックス 11">
            <a:extLst>
              <a:ext uri="{FF2B5EF4-FFF2-40B4-BE49-F238E27FC236}">
                <a16:creationId xmlns:a16="http://schemas.microsoft.com/office/drawing/2014/main" id="{9C579524-072F-4218-81BB-764C1BDCE460}"/>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bg1"/>
                </a:solidFill>
                <a:latin typeface="+mn-ea"/>
                <a:ea typeface="+mn-ea"/>
              </a:rPr>
              <a:t>word_id</a:t>
            </a:r>
            <a:endParaRPr kumimoji="1" lang="ja-JP" altLang="en-US" dirty="0">
              <a:solidFill>
                <a:schemeClr val="bg1"/>
              </a:solidFill>
              <a:latin typeface="+mn-ea"/>
              <a:ea typeface="+mn-ea"/>
            </a:endParaRPr>
          </a:p>
        </p:txBody>
      </p:sp>
      <p:pic>
        <p:nvPicPr>
          <p:cNvPr id="13" name="図 12" descr="黒い背景と白い文字&#10;&#10;自動的に生成された説明">
            <a:extLst>
              <a:ext uri="{FF2B5EF4-FFF2-40B4-BE49-F238E27FC236}">
                <a16:creationId xmlns:a16="http://schemas.microsoft.com/office/drawing/2014/main" id="{2776A72D-A8C4-4DAE-BD7A-25D08AA41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291532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24</a:t>
            </a:fld>
            <a:endParaRPr lang="en-US" dirty="0"/>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sp>
        <p:nvSpPr>
          <p:cNvPr id="11" name="テキスト ボックス 10">
            <a:extLst>
              <a:ext uri="{FF2B5EF4-FFF2-40B4-BE49-F238E27FC236}">
                <a16:creationId xmlns:a16="http://schemas.microsoft.com/office/drawing/2014/main" id="{002D8329-A910-4D9D-BA63-8FFD1B385759}"/>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3" name="テキスト ボックス 12">
            <a:extLst>
              <a:ext uri="{FF2B5EF4-FFF2-40B4-BE49-F238E27FC236}">
                <a16:creationId xmlns:a16="http://schemas.microsoft.com/office/drawing/2014/main" id="{8F4DBD8F-3F19-431F-BBC1-E0BF75897EF5}"/>
              </a:ext>
            </a:extLst>
          </p:cNvPr>
          <p:cNvSpPr txBox="1"/>
          <p:nvPr/>
        </p:nvSpPr>
        <p:spPr>
          <a:xfrm>
            <a:off x="2447394" y="4539232"/>
            <a:ext cx="1838965" cy="40011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0 1 2 3 4 4 5</a:t>
            </a:r>
            <a:endParaRPr kumimoji="1" lang="ja-JP" altLang="en-US"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8" name="テキスト ボックス 17">
            <a:extLst>
              <a:ext uri="{FF2B5EF4-FFF2-40B4-BE49-F238E27FC236}">
                <a16:creationId xmlns:a16="http://schemas.microsoft.com/office/drawing/2014/main" id="{C1B4827F-72E6-4C97-88BB-080E297352C2}"/>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9" name="テキスト ボックス 18">
            <a:extLst>
              <a:ext uri="{FF2B5EF4-FFF2-40B4-BE49-F238E27FC236}">
                <a16:creationId xmlns:a16="http://schemas.microsoft.com/office/drawing/2014/main" id="{293FD502-6EB8-4C04-837A-A1EED0D450AB}"/>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bg1"/>
                </a:solidFill>
                <a:latin typeface="+mn-ea"/>
                <a:ea typeface="+mn-ea"/>
              </a:rPr>
              <a:t>word_id</a:t>
            </a:r>
            <a:endParaRPr kumimoji="1" lang="ja-JP" altLang="en-US" dirty="0">
              <a:solidFill>
                <a:schemeClr val="bg1"/>
              </a:solidFill>
              <a:latin typeface="+mn-ea"/>
              <a:ea typeface="+mn-ea"/>
            </a:endParaRPr>
          </a:p>
        </p:txBody>
      </p:sp>
      <p:sp>
        <p:nvSpPr>
          <p:cNvPr id="20" name="テキスト ボックス 19">
            <a:extLst>
              <a:ext uri="{FF2B5EF4-FFF2-40B4-BE49-F238E27FC236}">
                <a16:creationId xmlns:a16="http://schemas.microsoft.com/office/drawing/2014/main" id="{CDE3257C-0AC0-492C-ACB0-324281121EA5}"/>
              </a:ext>
            </a:extLst>
          </p:cNvPr>
          <p:cNvSpPr txBox="1"/>
          <p:nvPr/>
        </p:nvSpPr>
        <p:spPr>
          <a:xfrm>
            <a:off x="1717811" y="4570010"/>
            <a:ext cx="630302" cy="369332"/>
          </a:xfrm>
          <a:prstGeom prst="rect">
            <a:avLst/>
          </a:prstGeom>
          <a:noFill/>
        </p:spPr>
        <p:txBody>
          <a:bodyPr wrap="none" rtlCol="0">
            <a:spAutoFit/>
          </a:bodyPr>
          <a:lstStyle/>
          <a:p>
            <a:pPr algn="ctr"/>
            <a:r>
              <a:rPr kumimoji="1" lang="en-US" altLang="ja-JP" dirty="0">
                <a:solidFill>
                  <a:schemeClr val="bg1"/>
                </a:solidFill>
                <a:latin typeface="+mn-ea"/>
                <a:ea typeface="+mn-ea"/>
              </a:rPr>
              <a:t>sent</a:t>
            </a:r>
            <a:endParaRPr kumimoji="1" lang="ja-JP" altLang="en-US" dirty="0">
              <a:solidFill>
                <a:schemeClr val="bg1"/>
              </a:solidFill>
              <a:latin typeface="+mn-ea"/>
              <a:ea typeface="+mn-ea"/>
            </a:endParaRPr>
          </a:p>
        </p:txBody>
      </p:sp>
      <p:pic>
        <p:nvPicPr>
          <p:cNvPr id="12" name="図 11" descr="黒い背景と白い文字&#10;&#10;自動的に生成された説明">
            <a:extLst>
              <a:ext uri="{FF2B5EF4-FFF2-40B4-BE49-F238E27FC236}">
                <a16:creationId xmlns:a16="http://schemas.microsoft.com/office/drawing/2014/main" id="{7CF06910-3625-43F9-935D-C7708ABF6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1890052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lang="en-US" altLang="ja-JP" dirty="0"/>
              <a:t>DAMSM</a:t>
            </a:r>
            <a:r>
              <a:rPr lang="ja-JP" altLang="en-US" dirty="0"/>
              <a:t> への入力</a:t>
            </a:r>
            <a:endParaRPr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25</a:t>
            </a:fld>
            <a:endParaRPr lang="en-US" dirty="0"/>
          </a:p>
        </p:txBody>
      </p:sp>
      <p:pic>
        <p:nvPicPr>
          <p:cNvPr id="8" name="図 7">
            <a:extLst>
              <a:ext uri="{FF2B5EF4-FFF2-40B4-BE49-F238E27FC236}">
                <a16:creationId xmlns:a16="http://schemas.microsoft.com/office/drawing/2014/main" id="{86105948-0831-49B9-89B2-9A39EB9CC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10" name="テキスト ボックス 9">
            <a:extLst>
              <a:ext uri="{FF2B5EF4-FFF2-40B4-BE49-F238E27FC236}">
                <a16:creationId xmlns:a16="http://schemas.microsoft.com/office/drawing/2014/main" id="{362236C7-8C47-4BCA-8F60-286E2B8C2C5E}"/>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sp>
        <p:nvSpPr>
          <p:cNvPr id="11" name="テキスト ボックス 10">
            <a:extLst>
              <a:ext uri="{FF2B5EF4-FFF2-40B4-BE49-F238E27FC236}">
                <a16:creationId xmlns:a16="http://schemas.microsoft.com/office/drawing/2014/main" id="{002D8329-A910-4D9D-BA63-8FFD1B385759}"/>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7" name="テキスト ボックス 16">
            <a:extLst>
              <a:ext uri="{FF2B5EF4-FFF2-40B4-BE49-F238E27FC236}">
                <a16:creationId xmlns:a16="http://schemas.microsoft.com/office/drawing/2014/main" id="{770AD62A-2CA9-4282-852E-34C7A54B680A}"/>
              </a:ext>
            </a:extLst>
          </p:cNvPr>
          <p:cNvSpPr txBox="1"/>
          <p:nvPr/>
        </p:nvSpPr>
        <p:spPr>
          <a:xfrm>
            <a:off x="1596920" y="5743646"/>
            <a:ext cx="2475357" cy="923330"/>
          </a:xfrm>
          <a:prstGeom prst="rect">
            <a:avLst/>
          </a:prstGeom>
          <a:noFill/>
        </p:spPr>
        <p:txBody>
          <a:bodyPr wrap="none" rtlCol="0">
            <a:spAutoFit/>
          </a:bodyPr>
          <a:lstStyle/>
          <a:p>
            <a:pPr algn="ctr"/>
            <a:r>
              <a:rPr kumimoji="1" lang="ja-JP" altLang="en-US" dirty="0">
                <a:solidFill>
                  <a:srgbClr val="FFC000"/>
                </a:solidFill>
                <a:latin typeface="+mn-ea"/>
                <a:ea typeface="+mn-ea"/>
              </a:rPr>
              <a:t>入力：単語 </a:t>
            </a:r>
            <a:r>
              <a:rPr kumimoji="1" lang="en-US" altLang="ja-JP" dirty="0">
                <a:solidFill>
                  <a:srgbClr val="FFC000"/>
                </a:solidFill>
                <a:latin typeface="+mn-ea"/>
                <a:ea typeface="+mn-ea"/>
              </a:rPr>
              <a:t>Embedding</a:t>
            </a:r>
          </a:p>
          <a:p>
            <a:pPr algn="ctr"/>
            <a:r>
              <a:rPr kumimoji="1" lang="en-US" altLang="ja-JP" dirty="0">
                <a:solidFill>
                  <a:srgbClr val="FFC000"/>
                </a:solidFill>
                <a:latin typeface="+mn-ea"/>
                <a:ea typeface="+mn-ea"/>
              </a:rPr>
              <a:t>×</a:t>
            </a:r>
          </a:p>
          <a:p>
            <a:pPr algn="ctr"/>
            <a:r>
              <a:rPr kumimoji="1" lang="ja-JP" altLang="en-US" dirty="0">
                <a:solidFill>
                  <a:srgbClr val="FFC000"/>
                </a:solidFill>
                <a:latin typeface="+mn-ea"/>
                <a:ea typeface="+mn-ea"/>
              </a:rPr>
              <a:t>単語数</a:t>
            </a:r>
          </a:p>
        </p:txBody>
      </p:sp>
      <p:sp>
        <p:nvSpPr>
          <p:cNvPr id="18" name="テキスト ボックス 17">
            <a:extLst>
              <a:ext uri="{FF2B5EF4-FFF2-40B4-BE49-F238E27FC236}">
                <a16:creationId xmlns:a16="http://schemas.microsoft.com/office/drawing/2014/main" id="{C1B4827F-72E6-4C97-88BB-080E297352C2}"/>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9" name="テキスト ボックス 18">
            <a:extLst>
              <a:ext uri="{FF2B5EF4-FFF2-40B4-BE49-F238E27FC236}">
                <a16:creationId xmlns:a16="http://schemas.microsoft.com/office/drawing/2014/main" id="{293FD502-6EB8-4C04-837A-A1EED0D450AB}"/>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bg1"/>
                </a:solidFill>
                <a:latin typeface="+mn-ea"/>
                <a:ea typeface="+mn-ea"/>
              </a:rPr>
              <a:t>word_id</a:t>
            </a:r>
            <a:endParaRPr kumimoji="1" lang="ja-JP" altLang="en-US" dirty="0">
              <a:solidFill>
                <a:schemeClr val="bg1"/>
              </a:solidFill>
              <a:latin typeface="+mn-ea"/>
              <a:ea typeface="+mn-ea"/>
            </a:endParaRPr>
          </a:p>
        </p:txBody>
      </p:sp>
      <p:sp>
        <p:nvSpPr>
          <p:cNvPr id="12" name="テキスト ボックス 11">
            <a:extLst>
              <a:ext uri="{FF2B5EF4-FFF2-40B4-BE49-F238E27FC236}">
                <a16:creationId xmlns:a16="http://schemas.microsoft.com/office/drawing/2014/main" id="{A2554D6A-5E81-43CE-BE3F-1533C5BF94F5}"/>
              </a:ext>
            </a:extLst>
          </p:cNvPr>
          <p:cNvSpPr txBox="1"/>
          <p:nvPr/>
        </p:nvSpPr>
        <p:spPr>
          <a:xfrm>
            <a:off x="2447394" y="4539232"/>
            <a:ext cx="1838965" cy="40011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0 1 2 3 4 4 5</a:t>
            </a:r>
            <a:endParaRPr kumimoji="1" lang="ja-JP" altLang="en-US"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14" name="テキスト ボックス 13">
            <a:extLst>
              <a:ext uri="{FF2B5EF4-FFF2-40B4-BE49-F238E27FC236}">
                <a16:creationId xmlns:a16="http://schemas.microsoft.com/office/drawing/2014/main" id="{4F253D80-BE5D-454C-9A60-62DDB998F426}"/>
              </a:ext>
            </a:extLst>
          </p:cNvPr>
          <p:cNvSpPr txBox="1"/>
          <p:nvPr/>
        </p:nvSpPr>
        <p:spPr>
          <a:xfrm>
            <a:off x="1717811" y="4570010"/>
            <a:ext cx="630302" cy="369332"/>
          </a:xfrm>
          <a:prstGeom prst="rect">
            <a:avLst/>
          </a:prstGeom>
          <a:noFill/>
        </p:spPr>
        <p:txBody>
          <a:bodyPr wrap="none" rtlCol="0">
            <a:spAutoFit/>
          </a:bodyPr>
          <a:lstStyle/>
          <a:p>
            <a:pPr algn="ctr"/>
            <a:r>
              <a:rPr kumimoji="1" lang="en-US" altLang="ja-JP" dirty="0">
                <a:solidFill>
                  <a:schemeClr val="bg1"/>
                </a:solidFill>
                <a:latin typeface="+mn-ea"/>
                <a:ea typeface="+mn-ea"/>
              </a:rPr>
              <a:t>sent</a:t>
            </a:r>
            <a:endParaRPr kumimoji="1" lang="ja-JP" altLang="en-US" dirty="0">
              <a:solidFill>
                <a:schemeClr val="bg1"/>
              </a:solidFill>
              <a:latin typeface="+mn-ea"/>
              <a:ea typeface="+mn-ea"/>
            </a:endParaRPr>
          </a:p>
        </p:txBody>
      </p:sp>
      <p:pic>
        <p:nvPicPr>
          <p:cNvPr id="13" name="図 12" descr="黒い背景と白い文字&#10;&#10;自動的に生成された説明">
            <a:extLst>
              <a:ext uri="{FF2B5EF4-FFF2-40B4-BE49-F238E27FC236}">
                <a16:creationId xmlns:a16="http://schemas.microsoft.com/office/drawing/2014/main" id="{DC7E3E9F-223E-4B50-A005-66A4B6A8C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168765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kumimoji="1" lang="ja-JP" altLang="en-US" dirty="0"/>
              <a:t>各エンコーダによる特徴量抽出</a:t>
            </a:r>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26</a:t>
            </a:fld>
            <a:endParaRPr lang="en-US" dirty="0"/>
          </a:p>
        </p:txBody>
      </p:sp>
      <p:sp>
        <p:nvSpPr>
          <p:cNvPr id="5" name="テキスト ボックス 4">
            <a:extLst>
              <a:ext uri="{FF2B5EF4-FFF2-40B4-BE49-F238E27FC236}">
                <a16:creationId xmlns:a16="http://schemas.microsoft.com/office/drawing/2014/main" id="{92923830-293E-424C-8D6D-3E2B9CF4EA1B}"/>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9" name="矢印: 下 8">
            <a:extLst>
              <a:ext uri="{FF2B5EF4-FFF2-40B4-BE49-F238E27FC236}">
                <a16:creationId xmlns:a16="http://schemas.microsoft.com/office/drawing/2014/main" id="{D43D92E1-743F-479C-B5F6-5284EA672D22}"/>
              </a:ext>
            </a:extLst>
          </p:cNvPr>
          <p:cNvSpPr/>
          <p:nvPr/>
        </p:nvSpPr>
        <p:spPr>
          <a:xfrm>
            <a:off x="2493775" y="5170814"/>
            <a:ext cx="507077" cy="491392"/>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571051A5-C91B-432C-93CF-A5068466ABE5}"/>
              </a:ext>
            </a:extLst>
          </p:cNvPr>
          <p:cNvSpPr/>
          <p:nvPr/>
        </p:nvSpPr>
        <p:spPr>
          <a:xfrm>
            <a:off x="6005539" y="5170814"/>
            <a:ext cx="507077" cy="491392"/>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黒い背景と白い文字&#10;&#10;自動的に生成された説明">
            <a:extLst>
              <a:ext uri="{FF2B5EF4-FFF2-40B4-BE49-F238E27FC236}">
                <a16:creationId xmlns:a16="http://schemas.microsoft.com/office/drawing/2014/main" id="{2A1ED987-2852-4CC2-A4E0-252F63FD4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pic>
        <p:nvPicPr>
          <p:cNvPr id="17" name="図 16">
            <a:extLst>
              <a:ext uri="{FF2B5EF4-FFF2-40B4-BE49-F238E27FC236}">
                <a16:creationId xmlns:a16="http://schemas.microsoft.com/office/drawing/2014/main" id="{A6A4C463-D6CD-431C-94C5-B593CC089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325" y="2434159"/>
            <a:ext cx="2559506" cy="2559506"/>
          </a:xfrm>
          <a:prstGeom prst="rect">
            <a:avLst/>
          </a:prstGeom>
        </p:spPr>
      </p:pic>
      <p:sp>
        <p:nvSpPr>
          <p:cNvPr id="23" name="テキスト ボックス 22">
            <a:extLst>
              <a:ext uri="{FF2B5EF4-FFF2-40B4-BE49-F238E27FC236}">
                <a16:creationId xmlns:a16="http://schemas.microsoft.com/office/drawing/2014/main" id="{E8B686BD-0052-43FB-9E5F-E258B0BD58D0}"/>
              </a:ext>
            </a:extLst>
          </p:cNvPr>
          <p:cNvSpPr txBox="1"/>
          <p:nvPr/>
        </p:nvSpPr>
        <p:spPr>
          <a:xfrm>
            <a:off x="1596920" y="5743646"/>
            <a:ext cx="2475357" cy="923330"/>
          </a:xfrm>
          <a:prstGeom prst="rect">
            <a:avLst/>
          </a:prstGeom>
          <a:noFill/>
        </p:spPr>
        <p:txBody>
          <a:bodyPr wrap="none" rtlCol="0">
            <a:spAutoFit/>
          </a:bodyPr>
          <a:lstStyle/>
          <a:p>
            <a:pPr algn="ctr"/>
            <a:r>
              <a:rPr kumimoji="1" lang="ja-JP" altLang="en-US" dirty="0">
                <a:solidFill>
                  <a:srgbClr val="FFC000"/>
                </a:solidFill>
                <a:latin typeface="+mn-ea"/>
                <a:ea typeface="+mn-ea"/>
              </a:rPr>
              <a:t>入力：単語 </a:t>
            </a:r>
            <a:r>
              <a:rPr kumimoji="1" lang="en-US" altLang="ja-JP" dirty="0">
                <a:solidFill>
                  <a:srgbClr val="FFC000"/>
                </a:solidFill>
                <a:latin typeface="+mn-ea"/>
                <a:ea typeface="+mn-ea"/>
              </a:rPr>
              <a:t>Embedding</a:t>
            </a:r>
          </a:p>
          <a:p>
            <a:pPr algn="ctr"/>
            <a:r>
              <a:rPr kumimoji="1" lang="en-US" altLang="ja-JP" dirty="0">
                <a:solidFill>
                  <a:srgbClr val="FFC000"/>
                </a:solidFill>
                <a:latin typeface="+mn-ea"/>
                <a:ea typeface="+mn-ea"/>
              </a:rPr>
              <a:t>×</a:t>
            </a:r>
          </a:p>
          <a:p>
            <a:pPr algn="ctr"/>
            <a:r>
              <a:rPr kumimoji="1" lang="ja-JP" altLang="en-US" dirty="0">
                <a:solidFill>
                  <a:srgbClr val="FFC000"/>
                </a:solidFill>
                <a:latin typeface="+mn-ea"/>
                <a:ea typeface="+mn-ea"/>
              </a:rPr>
              <a:t>単語数</a:t>
            </a:r>
          </a:p>
        </p:txBody>
      </p:sp>
      <p:sp>
        <p:nvSpPr>
          <p:cNvPr id="24" name="テキスト ボックス 23">
            <a:extLst>
              <a:ext uri="{FF2B5EF4-FFF2-40B4-BE49-F238E27FC236}">
                <a16:creationId xmlns:a16="http://schemas.microsoft.com/office/drawing/2014/main" id="{B8E775A1-A8A8-4F36-97DF-DC5E35957B47}"/>
              </a:ext>
            </a:extLst>
          </p:cNvPr>
          <p:cNvSpPr txBox="1"/>
          <p:nvPr/>
        </p:nvSpPr>
        <p:spPr>
          <a:xfrm>
            <a:off x="5589664" y="5743646"/>
            <a:ext cx="1338829" cy="369332"/>
          </a:xfrm>
          <a:prstGeom prst="rect">
            <a:avLst/>
          </a:prstGeom>
          <a:noFill/>
        </p:spPr>
        <p:txBody>
          <a:bodyPr wrap="none" rtlCol="0">
            <a:spAutoFit/>
          </a:bodyPr>
          <a:lstStyle/>
          <a:p>
            <a:pPr algn="ctr"/>
            <a:r>
              <a:rPr kumimoji="1" lang="ja-JP" altLang="en-US" dirty="0">
                <a:solidFill>
                  <a:schemeClr val="bg1"/>
                </a:solidFill>
                <a:latin typeface="+mn-ea"/>
                <a:ea typeface="+mn-ea"/>
              </a:rPr>
              <a:t>入力：画像</a:t>
            </a:r>
          </a:p>
        </p:txBody>
      </p:sp>
      <p:sp>
        <p:nvSpPr>
          <p:cNvPr id="25" name="テキスト ボックス 24">
            <a:extLst>
              <a:ext uri="{FF2B5EF4-FFF2-40B4-BE49-F238E27FC236}">
                <a16:creationId xmlns:a16="http://schemas.microsoft.com/office/drawing/2014/main" id="{8C5BC1AC-1135-4855-A0E1-D9A0A5143855}"/>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26" name="テキスト ボックス 25">
            <a:extLst>
              <a:ext uri="{FF2B5EF4-FFF2-40B4-BE49-F238E27FC236}">
                <a16:creationId xmlns:a16="http://schemas.microsoft.com/office/drawing/2014/main" id="{C26D4B7D-B07D-4D56-8937-7963F08B27F5}"/>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bg1"/>
                </a:solidFill>
                <a:latin typeface="+mn-ea"/>
                <a:ea typeface="+mn-ea"/>
              </a:rPr>
              <a:t>word_id</a:t>
            </a:r>
            <a:endParaRPr kumimoji="1" lang="ja-JP" altLang="en-US" dirty="0">
              <a:solidFill>
                <a:schemeClr val="bg1"/>
              </a:solidFill>
              <a:latin typeface="+mn-ea"/>
              <a:ea typeface="+mn-ea"/>
            </a:endParaRPr>
          </a:p>
        </p:txBody>
      </p:sp>
      <p:sp>
        <p:nvSpPr>
          <p:cNvPr id="27" name="テキスト ボックス 26">
            <a:extLst>
              <a:ext uri="{FF2B5EF4-FFF2-40B4-BE49-F238E27FC236}">
                <a16:creationId xmlns:a16="http://schemas.microsoft.com/office/drawing/2014/main" id="{A1A5290E-FB9C-42CF-BB04-6B0005E6F123}"/>
              </a:ext>
            </a:extLst>
          </p:cNvPr>
          <p:cNvSpPr txBox="1"/>
          <p:nvPr/>
        </p:nvSpPr>
        <p:spPr>
          <a:xfrm>
            <a:off x="2447394" y="4539232"/>
            <a:ext cx="1838965" cy="40011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0 1 2 3 4 4 5</a:t>
            </a:r>
            <a:endParaRPr kumimoji="1" lang="ja-JP" altLang="en-US"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28" name="テキスト ボックス 27">
            <a:extLst>
              <a:ext uri="{FF2B5EF4-FFF2-40B4-BE49-F238E27FC236}">
                <a16:creationId xmlns:a16="http://schemas.microsoft.com/office/drawing/2014/main" id="{15610FBF-B5F6-4196-97A6-6B0E4233D3D0}"/>
              </a:ext>
            </a:extLst>
          </p:cNvPr>
          <p:cNvSpPr txBox="1"/>
          <p:nvPr/>
        </p:nvSpPr>
        <p:spPr>
          <a:xfrm>
            <a:off x="1717811" y="4570010"/>
            <a:ext cx="630302" cy="369332"/>
          </a:xfrm>
          <a:prstGeom prst="rect">
            <a:avLst/>
          </a:prstGeom>
          <a:noFill/>
        </p:spPr>
        <p:txBody>
          <a:bodyPr wrap="none" rtlCol="0">
            <a:spAutoFit/>
          </a:bodyPr>
          <a:lstStyle/>
          <a:p>
            <a:pPr algn="ctr"/>
            <a:r>
              <a:rPr kumimoji="1" lang="en-US" altLang="ja-JP" dirty="0">
                <a:solidFill>
                  <a:schemeClr val="bg1"/>
                </a:solidFill>
                <a:latin typeface="+mn-ea"/>
                <a:ea typeface="+mn-ea"/>
              </a:rPr>
              <a:t>sent</a:t>
            </a:r>
            <a:endParaRPr kumimoji="1" lang="ja-JP" altLang="en-US" dirty="0">
              <a:solidFill>
                <a:schemeClr val="bg1"/>
              </a:solidFill>
              <a:latin typeface="+mn-ea"/>
              <a:ea typeface="+mn-ea"/>
            </a:endParaRPr>
          </a:p>
        </p:txBody>
      </p:sp>
    </p:spTree>
    <p:extLst>
      <p:ext uri="{BB962C8B-B14F-4D97-AF65-F5344CB8AC3E}">
        <p14:creationId xmlns:p14="http://schemas.microsoft.com/office/powerpoint/2010/main" val="57670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kumimoji="1" lang="ja-JP" altLang="en-US" dirty="0"/>
              <a:t>各エンコーダによる特徴量抽出</a:t>
            </a:r>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27</a:t>
            </a:fld>
            <a:endParaRPr lang="en-US" dirty="0"/>
          </a:p>
        </p:txBody>
      </p:sp>
      <p:pic>
        <p:nvPicPr>
          <p:cNvPr id="6" name="図 5">
            <a:extLst>
              <a:ext uri="{FF2B5EF4-FFF2-40B4-BE49-F238E27FC236}">
                <a16:creationId xmlns:a16="http://schemas.microsoft.com/office/drawing/2014/main" id="{C5FA6012-F86B-47A0-A246-01A446B8EB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9325" y="2434159"/>
            <a:ext cx="2559506" cy="2559506"/>
          </a:xfrm>
          <a:prstGeom prst="rect">
            <a:avLst/>
          </a:prstGeom>
        </p:spPr>
      </p:pic>
      <p:sp>
        <p:nvSpPr>
          <p:cNvPr id="5" name="テキスト ボックス 4">
            <a:extLst>
              <a:ext uri="{FF2B5EF4-FFF2-40B4-BE49-F238E27FC236}">
                <a16:creationId xmlns:a16="http://schemas.microsoft.com/office/drawing/2014/main" id="{92923830-293E-424C-8D6D-3E2B9CF4EA1B}"/>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7" name="テキスト ボックス 6">
            <a:extLst>
              <a:ext uri="{FF2B5EF4-FFF2-40B4-BE49-F238E27FC236}">
                <a16:creationId xmlns:a16="http://schemas.microsoft.com/office/drawing/2014/main" id="{FA9DA078-359E-49D7-A5D8-A221225FAC94}"/>
              </a:ext>
            </a:extLst>
          </p:cNvPr>
          <p:cNvSpPr txBox="1"/>
          <p:nvPr/>
        </p:nvSpPr>
        <p:spPr>
          <a:xfrm>
            <a:off x="1843860" y="5796814"/>
            <a:ext cx="1806905" cy="646331"/>
          </a:xfrm>
          <a:prstGeom prst="rect">
            <a:avLst/>
          </a:prstGeom>
          <a:noFill/>
        </p:spPr>
        <p:txBody>
          <a:bodyPr wrap="none" rtlCol="0">
            <a:spAutoFit/>
          </a:bodyPr>
          <a:lstStyle/>
          <a:p>
            <a:pPr algn="ctr"/>
            <a:r>
              <a:rPr kumimoji="1" lang="ja-JP" altLang="en-US" dirty="0">
                <a:solidFill>
                  <a:schemeClr val="bg1"/>
                </a:solidFill>
                <a:latin typeface="+mn-ea"/>
                <a:ea typeface="+mn-ea"/>
              </a:rPr>
              <a:t>出力：各単語の</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特徴量ベクトル</a:t>
            </a:r>
            <a:endParaRPr kumimoji="1" lang="en-US" altLang="ja-JP" dirty="0">
              <a:solidFill>
                <a:schemeClr val="bg1"/>
              </a:solidFill>
              <a:latin typeface="+mn-ea"/>
              <a:ea typeface="+mn-ea"/>
            </a:endParaRPr>
          </a:p>
        </p:txBody>
      </p:sp>
      <p:sp>
        <p:nvSpPr>
          <p:cNvPr id="8" name="テキスト ボックス 7">
            <a:extLst>
              <a:ext uri="{FF2B5EF4-FFF2-40B4-BE49-F238E27FC236}">
                <a16:creationId xmlns:a16="http://schemas.microsoft.com/office/drawing/2014/main" id="{249DBA1F-4697-4F05-ABBE-E00137A49361}"/>
              </a:ext>
            </a:extLst>
          </p:cNvPr>
          <p:cNvSpPr txBox="1"/>
          <p:nvPr/>
        </p:nvSpPr>
        <p:spPr>
          <a:xfrm>
            <a:off x="5118222" y="5796814"/>
            <a:ext cx="2268570" cy="646331"/>
          </a:xfrm>
          <a:prstGeom prst="rect">
            <a:avLst/>
          </a:prstGeom>
          <a:noFill/>
        </p:spPr>
        <p:txBody>
          <a:bodyPr wrap="none" rtlCol="0">
            <a:spAutoFit/>
          </a:bodyPr>
          <a:lstStyle/>
          <a:p>
            <a:pPr algn="ctr"/>
            <a:r>
              <a:rPr kumimoji="1" lang="ja-JP" altLang="en-US" dirty="0">
                <a:solidFill>
                  <a:schemeClr val="bg1"/>
                </a:solidFill>
                <a:latin typeface="+mn-ea"/>
                <a:ea typeface="+mn-ea"/>
              </a:rPr>
              <a:t>出力：各部分領域の</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特徴量ベクトル</a:t>
            </a:r>
            <a:endParaRPr kumimoji="1" lang="en-US" altLang="ja-JP" dirty="0">
              <a:solidFill>
                <a:schemeClr val="bg1"/>
              </a:solidFill>
              <a:latin typeface="+mn-ea"/>
              <a:ea typeface="+mn-ea"/>
            </a:endParaRPr>
          </a:p>
        </p:txBody>
      </p:sp>
      <p:sp>
        <p:nvSpPr>
          <p:cNvPr id="9" name="矢印: 下 8">
            <a:extLst>
              <a:ext uri="{FF2B5EF4-FFF2-40B4-BE49-F238E27FC236}">
                <a16:creationId xmlns:a16="http://schemas.microsoft.com/office/drawing/2014/main" id="{D43D92E1-743F-479C-B5F6-5284EA672D22}"/>
              </a:ext>
            </a:extLst>
          </p:cNvPr>
          <p:cNvSpPr/>
          <p:nvPr/>
        </p:nvSpPr>
        <p:spPr>
          <a:xfrm>
            <a:off x="2493775" y="5170814"/>
            <a:ext cx="507077" cy="491392"/>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571051A5-C91B-432C-93CF-A5068466ABE5}"/>
              </a:ext>
            </a:extLst>
          </p:cNvPr>
          <p:cNvSpPr/>
          <p:nvPr/>
        </p:nvSpPr>
        <p:spPr>
          <a:xfrm>
            <a:off x="6005539" y="5170814"/>
            <a:ext cx="507077" cy="491392"/>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黒い背景と白い文字&#10;&#10;自動的に生成された説明">
            <a:extLst>
              <a:ext uri="{FF2B5EF4-FFF2-40B4-BE49-F238E27FC236}">
                <a16:creationId xmlns:a16="http://schemas.microsoft.com/office/drawing/2014/main" id="{2A1ED987-2852-4CC2-A4E0-252F63FD4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
        <p:nvSpPr>
          <p:cNvPr id="21" name="テキスト ボックス 20">
            <a:extLst>
              <a:ext uri="{FF2B5EF4-FFF2-40B4-BE49-F238E27FC236}">
                <a16:creationId xmlns:a16="http://schemas.microsoft.com/office/drawing/2014/main" id="{D506CB07-24DB-4219-A601-E0B7D6CA0588}"/>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bg1"/>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bg1"/>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22" name="テキスト ボックス 21">
            <a:extLst>
              <a:ext uri="{FF2B5EF4-FFF2-40B4-BE49-F238E27FC236}">
                <a16:creationId xmlns:a16="http://schemas.microsoft.com/office/drawing/2014/main" id="{8AD7B772-3880-41FB-B869-0B1657980D35}"/>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bg1"/>
                </a:solidFill>
                <a:latin typeface="+mn-ea"/>
                <a:ea typeface="+mn-ea"/>
              </a:rPr>
              <a:t>word_id</a:t>
            </a:r>
            <a:endParaRPr kumimoji="1" lang="ja-JP" altLang="en-US" dirty="0">
              <a:solidFill>
                <a:schemeClr val="bg1"/>
              </a:solidFill>
              <a:latin typeface="+mn-ea"/>
              <a:ea typeface="+mn-ea"/>
            </a:endParaRPr>
          </a:p>
        </p:txBody>
      </p:sp>
      <p:sp>
        <p:nvSpPr>
          <p:cNvPr id="23" name="テキスト ボックス 22">
            <a:extLst>
              <a:ext uri="{FF2B5EF4-FFF2-40B4-BE49-F238E27FC236}">
                <a16:creationId xmlns:a16="http://schemas.microsoft.com/office/drawing/2014/main" id="{159B567F-FC51-4435-A1D7-4146D4874BD3}"/>
              </a:ext>
            </a:extLst>
          </p:cNvPr>
          <p:cNvSpPr txBox="1"/>
          <p:nvPr/>
        </p:nvSpPr>
        <p:spPr>
          <a:xfrm>
            <a:off x="2447394" y="4539232"/>
            <a:ext cx="1838965" cy="40011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kumimoji="1" lang="en-US" altLang="ja-JP" sz="2000" dirty="0">
                <a:solidFill>
                  <a:schemeClr val="bg1"/>
                </a:solidFill>
                <a:latin typeface="たぬき油性マジック" panose="02000600000000000000" pitchFamily="2" charset="-128"/>
                <a:ea typeface="たぬき油性マジック" panose="02000600000000000000" pitchFamily="2" charset="-128"/>
              </a:rPr>
              <a:t>0 1 2 3 4 4 5</a:t>
            </a:r>
            <a:endParaRPr kumimoji="1" lang="ja-JP" altLang="en-US" sz="2000" dirty="0">
              <a:solidFill>
                <a:schemeClr val="bg1"/>
              </a:solidFill>
              <a:latin typeface="たぬき油性マジック" panose="02000600000000000000" pitchFamily="2" charset="-128"/>
              <a:ea typeface="たぬき油性マジック" panose="02000600000000000000" pitchFamily="2" charset="-128"/>
            </a:endParaRPr>
          </a:p>
        </p:txBody>
      </p:sp>
      <p:sp>
        <p:nvSpPr>
          <p:cNvPr id="24" name="テキスト ボックス 23">
            <a:extLst>
              <a:ext uri="{FF2B5EF4-FFF2-40B4-BE49-F238E27FC236}">
                <a16:creationId xmlns:a16="http://schemas.microsoft.com/office/drawing/2014/main" id="{F3E9C1CF-A7CA-4D27-9165-478B984CD0F3}"/>
              </a:ext>
            </a:extLst>
          </p:cNvPr>
          <p:cNvSpPr txBox="1"/>
          <p:nvPr/>
        </p:nvSpPr>
        <p:spPr>
          <a:xfrm>
            <a:off x="1717811" y="4570010"/>
            <a:ext cx="630302" cy="369332"/>
          </a:xfrm>
          <a:prstGeom prst="rect">
            <a:avLst/>
          </a:prstGeom>
          <a:noFill/>
        </p:spPr>
        <p:txBody>
          <a:bodyPr wrap="none" rtlCol="0">
            <a:spAutoFit/>
          </a:bodyPr>
          <a:lstStyle/>
          <a:p>
            <a:pPr algn="ctr"/>
            <a:r>
              <a:rPr kumimoji="1" lang="en-US" altLang="ja-JP" dirty="0">
                <a:solidFill>
                  <a:schemeClr val="bg1"/>
                </a:solidFill>
                <a:latin typeface="+mn-ea"/>
                <a:ea typeface="+mn-ea"/>
              </a:rPr>
              <a:t>sent</a:t>
            </a:r>
            <a:endParaRPr kumimoji="1" lang="ja-JP" altLang="en-US" dirty="0">
              <a:solidFill>
                <a:schemeClr val="bg1"/>
              </a:solidFill>
              <a:latin typeface="+mn-ea"/>
              <a:ea typeface="+mn-ea"/>
            </a:endParaRPr>
          </a:p>
        </p:txBody>
      </p:sp>
    </p:spTree>
    <p:extLst>
      <p:ext uri="{BB962C8B-B14F-4D97-AF65-F5344CB8AC3E}">
        <p14:creationId xmlns:p14="http://schemas.microsoft.com/office/powerpoint/2010/main" val="93393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kumimoji="1" lang="ja-JP" altLang="en-US" dirty="0"/>
              <a:t>特徴量の類似度から単語と画像間の 関係性を獲得</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28</a:t>
            </a:fld>
            <a:endParaRPr lang="en-US" dirty="0"/>
          </a:p>
        </p:txBody>
      </p:sp>
      <p:pic>
        <p:nvPicPr>
          <p:cNvPr id="6" name="図 5">
            <a:extLst>
              <a:ext uri="{FF2B5EF4-FFF2-40B4-BE49-F238E27FC236}">
                <a16:creationId xmlns:a16="http://schemas.microsoft.com/office/drawing/2014/main" id="{C5FA6012-F86B-47A0-A246-01A446B8EB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9325" y="2434159"/>
            <a:ext cx="2559506" cy="2559506"/>
          </a:xfrm>
          <a:prstGeom prst="rect">
            <a:avLst/>
          </a:prstGeom>
        </p:spPr>
      </p:pic>
      <p:sp>
        <p:nvSpPr>
          <p:cNvPr id="5" name="テキスト ボックス 4">
            <a:extLst>
              <a:ext uri="{FF2B5EF4-FFF2-40B4-BE49-F238E27FC236}">
                <a16:creationId xmlns:a16="http://schemas.microsoft.com/office/drawing/2014/main" id="{92923830-293E-424C-8D6D-3E2B9CF4EA1B}"/>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rgbClr val="FFC000"/>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p:txBody>
      </p:sp>
      <p:sp>
        <p:nvSpPr>
          <p:cNvPr id="11" name="テキスト ボックス 10">
            <a:extLst>
              <a:ext uri="{FF2B5EF4-FFF2-40B4-BE49-F238E27FC236}">
                <a16:creationId xmlns:a16="http://schemas.microsoft.com/office/drawing/2014/main" id="{5181B255-37AF-41CD-BF9F-6D15AF09382C}"/>
              </a:ext>
            </a:extLst>
          </p:cNvPr>
          <p:cNvSpPr txBox="1"/>
          <p:nvPr/>
        </p:nvSpPr>
        <p:spPr>
          <a:xfrm>
            <a:off x="869864" y="5748452"/>
            <a:ext cx="7055136" cy="646331"/>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単語と画像の特徴量ベクトル間には意味空間上において共通する</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何らかの関連性が潜在的かつ普遍的に存在するという仮説に基づく</a:t>
            </a:r>
            <a:endParaRPr kumimoji="1" lang="en-US" altLang="ja-JP" dirty="0">
              <a:solidFill>
                <a:schemeClr val="bg1"/>
              </a:solidFill>
              <a:latin typeface="+mn-ea"/>
              <a:ea typeface="+mn-ea"/>
            </a:endParaRPr>
          </a:p>
        </p:txBody>
      </p:sp>
      <p:sp>
        <p:nvSpPr>
          <p:cNvPr id="8" name="テキスト ボックス 7">
            <a:extLst>
              <a:ext uri="{FF2B5EF4-FFF2-40B4-BE49-F238E27FC236}">
                <a16:creationId xmlns:a16="http://schemas.microsoft.com/office/drawing/2014/main" id="{668DA96A-1C76-47C0-B90E-2313C2A12104}"/>
              </a:ext>
            </a:extLst>
          </p:cNvPr>
          <p:cNvSpPr txBox="1"/>
          <p:nvPr/>
        </p:nvSpPr>
        <p:spPr>
          <a:xfrm>
            <a:off x="2447394" y="4539232"/>
            <a:ext cx="1838965" cy="40011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0 </a:t>
            </a:r>
            <a:r>
              <a:rPr kumimoji="1" lang="en-US" altLang="ja-JP" sz="2000" dirty="0">
                <a:solidFill>
                  <a:srgbClr val="FFC000"/>
                </a:solidFill>
                <a:latin typeface="たぬき油性マジック" panose="02000600000000000000" pitchFamily="2" charset="-128"/>
                <a:ea typeface="たぬき油性マジック" panose="02000600000000000000" pitchFamily="2" charset="-128"/>
              </a:rPr>
              <a:t>1</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 2 3 4 4 5</a:t>
            </a:r>
            <a:endPar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p:txBody>
      </p:sp>
      <p:sp>
        <p:nvSpPr>
          <p:cNvPr id="9" name="テキスト ボックス 8">
            <a:extLst>
              <a:ext uri="{FF2B5EF4-FFF2-40B4-BE49-F238E27FC236}">
                <a16:creationId xmlns:a16="http://schemas.microsoft.com/office/drawing/2014/main" id="{96DE239A-4C4B-4299-B3D6-3C1F74B081B7}"/>
              </a:ext>
            </a:extLst>
          </p:cNvPr>
          <p:cNvSpPr txBox="1"/>
          <p:nvPr/>
        </p:nvSpPr>
        <p:spPr>
          <a:xfrm>
            <a:off x="1717811" y="4570010"/>
            <a:ext cx="630302" cy="369332"/>
          </a:xfrm>
          <a:prstGeom prst="rect">
            <a:avLst/>
          </a:prstGeom>
          <a:noFill/>
        </p:spPr>
        <p:txBody>
          <a:bodyPr wrap="none" rtlCol="0">
            <a:spAutoFit/>
          </a:bodyPr>
          <a:lstStyle/>
          <a:p>
            <a:pPr algn="ctr"/>
            <a:r>
              <a:rPr kumimoji="1" lang="en-US" altLang="ja-JP" dirty="0">
                <a:solidFill>
                  <a:schemeClr val="accent6">
                    <a:lumMod val="50000"/>
                  </a:schemeClr>
                </a:solidFill>
                <a:latin typeface="+mn-ea"/>
                <a:ea typeface="+mn-ea"/>
              </a:rPr>
              <a:t>sent</a:t>
            </a:r>
            <a:endParaRPr kumimoji="1" lang="ja-JP" altLang="en-US" dirty="0">
              <a:solidFill>
                <a:schemeClr val="accent6">
                  <a:lumMod val="50000"/>
                </a:schemeClr>
              </a:solidFill>
              <a:latin typeface="+mn-ea"/>
              <a:ea typeface="+mn-ea"/>
            </a:endParaRPr>
          </a:p>
        </p:txBody>
      </p:sp>
      <p:sp>
        <p:nvSpPr>
          <p:cNvPr id="10" name="テキスト ボックス 9">
            <a:extLst>
              <a:ext uri="{FF2B5EF4-FFF2-40B4-BE49-F238E27FC236}">
                <a16:creationId xmlns:a16="http://schemas.microsoft.com/office/drawing/2014/main" id="{46B9078A-56FF-48F8-AA27-73C27F52270B}"/>
              </a:ext>
            </a:extLst>
          </p:cNvPr>
          <p:cNvSpPr txBox="1"/>
          <p:nvPr/>
        </p:nvSpPr>
        <p:spPr>
          <a:xfrm>
            <a:off x="172715" y="2919428"/>
            <a:ext cx="1486487" cy="286232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sz="2000" u="sng" dirty="0">
                <a:solidFill>
                  <a:schemeClr val="accent6">
                    <a:lumMod val="50000"/>
                  </a:schemeClr>
                </a:solidFill>
                <a:latin typeface="たぬき油性マジック" panose="02000600000000000000" pitchFamily="2" charset="-128"/>
                <a:ea typeface="たぬき油性マジック" panose="02000600000000000000" pitchFamily="2" charset="-128"/>
              </a:rPr>
              <a:t>emerald</a:t>
            </a: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0</a:t>
            </a:r>
          </a:p>
          <a:p>
            <a:pPr algn="r"/>
            <a:r>
              <a:rPr kumimoji="1" lang="en-US" altLang="ja-JP" sz="2000" u="sng" dirty="0">
                <a:solidFill>
                  <a:srgbClr val="FFC000"/>
                </a:solidFill>
                <a:latin typeface="たぬき油性マジック" panose="02000600000000000000" pitchFamily="2" charset="-128"/>
                <a:ea typeface="たぬき油性マジック" panose="02000600000000000000" pitchFamily="2" charset="-128"/>
              </a:rPr>
              <a:t>hair</a:t>
            </a:r>
            <a:r>
              <a:rPr kumimoji="1" lang="ja-JP" altLang="en-US" sz="2000" dirty="0">
                <a:solidFill>
                  <a:srgbClr val="FFC000"/>
                </a:solidFill>
                <a:latin typeface="たぬき油性マジック" panose="02000600000000000000" pitchFamily="2" charset="-128"/>
                <a:ea typeface="たぬき油性マジック" panose="02000600000000000000" pitchFamily="2" charset="-128"/>
              </a:rPr>
              <a:t> ：</a:t>
            </a:r>
            <a:r>
              <a:rPr kumimoji="1" lang="en-US" altLang="ja-JP" sz="2000" dirty="0">
                <a:solidFill>
                  <a:srgbClr val="FFC000"/>
                </a:solidFill>
                <a:latin typeface="たぬき油性マジック" panose="02000600000000000000" pitchFamily="2" charset="-128"/>
                <a:ea typeface="たぬき油性マジック" panose="02000600000000000000" pitchFamily="2" charset="-128"/>
              </a:rPr>
              <a:t>1</a:t>
            </a:r>
          </a:p>
          <a:p>
            <a:pPr algn="r"/>
            <a:r>
              <a:rPr kumimoji="1" lang="en-US" altLang="ja-JP" sz="2000" u="sng" dirty="0">
                <a:solidFill>
                  <a:schemeClr val="accent6">
                    <a:lumMod val="50000"/>
                  </a:schemeClr>
                </a:solidFill>
                <a:latin typeface="たぬき油性マジック" panose="02000600000000000000" pitchFamily="2" charset="-128"/>
                <a:ea typeface="たぬき油性マジック" panose="02000600000000000000" pitchFamily="2" charset="-128"/>
              </a:rPr>
              <a:t>girl</a:t>
            </a: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2</a:t>
            </a:r>
          </a:p>
          <a:p>
            <a:pPr algn="r"/>
            <a:r>
              <a:rPr kumimoji="1" lang="en-US" altLang="ja-JP" sz="2000" u="sng" dirty="0">
                <a:solidFill>
                  <a:schemeClr val="accent6">
                    <a:lumMod val="50000"/>
                  </a:schemeClr>
                </a:solidFill>
                <a:latin typeface="たぬき油性マジック" panose="02000600000000000000" pitchFamily="2" charset="-128"/>
                <a:ea typeface="たぬき油性マジック" panose="02000600000000000000" pitchFamily="2" charset="-128"/>
              </a:rPr>
              <a:t>is</a:t>
            </a: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3</a:t>
            </a:r>
          </a:p>
          <a:p>
            <a:pPr algn="r"/>
            <a:r>
              <a:rPr kumimoji="1" lang="en-US" altLang="ja-JP" sz="20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4</a:t>
            </a:r>
          </a:p>
          <a:p>
            <a:pPr algn="r"/>
            <a:r>
              <a:rPr kumimoji="1" lang="en-US" altLang="ja-JP" sz="2000" u="sng" dirty="0">
                <a:solidFill>
                  <a:schemeClr val="accent6">
                    <a:lumMod val="50000"/>
                  </a:schemeClr>
                </a:solidFill>
                <a:latin typeface="たぬき油性マジック" panose="02000600000000000000" pitchFamily="2" charset="-128"/>
                <a:ea typeface="たぬき油性マジック" panose="02000600000000000000" pitchFamily="2" charset="-128"/>
              </a:rPr>
              <a:t>cute</a:t>
            </a: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rPr>
              <a:t>5</a:t>
            </a:r>
          </a:p>
          <a:p>
            <a:pPr algn="ct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a:p>
            <a:pPr algn="ctr"/>
            <a:r>
              <a:rPr kumimoji="1" lang="ja-JP" altLang="en-US" sz="2000" dirty="0">
                <a:solidFill>
                  <a:schemeClr val="accent6">
                    <a:lumMod val="50000"/>
                  </a:schemeClr>
                </a:solidFill>
                <a:latin typeface="たぬき油性マジック" panose="02000600000000000000" pitchFamily="2" charset="-128"/>
                <a:ea typeface="たぬき油性マジック" panose="02000600000000000000" pitchFamily="2" charset="-128"/>
              </a:rPr>
              <a:t>・</a:t>
            </a:r>
            <a:endParaRPr kumimoji="1" lang="en-US" altLang="ja-JP" sz="20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p:txBody>
      </p:sp>
      <p:sp>
        <p:nvSpPr>
          <p:cNvPr id="12" name="テキスト ボックス 11">
            <a:extLst>
              <a:ext uri="{FF2B5EF4-FFF2-40B4-BE49-F238E27FC236}">
                <a16:creationId xmlns:a16="http://schemas.microsoft.com/office/drawing/2014/main" id="{543F6834-2C04-41E3-A365-0357E9ECA89D}"/>
              </a:ext>
            </a:extLst>
          </p:cNvPr>
          <p:cNvSpPr txBox="1"/>
          <p:nvPr/>
        </p:nvSpPr>
        <p:spPr>
          <a:xfrm>
            <a:off x="430087" y="2511365"/>
            <a:ext cx="971741" cy="369332"/>
          </a:xfrm>
          <a:prstGeom prst="rect">
            <a:avLst/>
          </a:prstGeom>
          <a:noFill/>
        </p:spPr>
        <p:txBody>
          <a:bodyPr wrap="none" rtlCol="0">
            <a:spAutoFit/>
          </a:bodyPr>
          <a:lstStyle/>
          <a:p>
            <a:pPr algn="ctr"/>
            <a:r>
              <a:rPr kumimoji="1" lang="en-US" altLang="ja-JP" dirty="0" err="1">
                <a:solidFill>
                  <a:schemeClr val="accent6">
                    <a:lumMod val="50000"/>
                  </a:schemeClr>
                </a:solidFill>
                <a:latin typeface="+mn-ea"/>
                <a:ea typeface="+mn-ea"/>
              </a:rPr>
              <a:t>word_id</a:t>
            </a:r>
            <a:endParaRPr kumimoji="1" lang="ja-JP" altLang="en-US" dirty="0">
              <a:solidFill>
                <a:schemeClr val="accent6">
                  <a:lumMod val="50000"/>
                </a:schemeClr>
              </a:solidFill>
              <a:latin typeface="+mn-ea"/>
              <a:ea typeface="+mn-ea"/>
            </a:endParaRPr>
          </a:p>
        </p:txBody>
      </p:sp>
      <p:sp>
        <p:nvSpPr>
          <p:cNvPr id="7" name="テキスト ボックス 6">
            <a:extLst>
              <a:ext uri="{FF2B5EF4-FFF2-40B4-BE49-F238E27FC236}">
                <a16:creationId xmlns:a16="http://schemas.microsoft.com/office/drawing/2014/main" id="{AB9E4C07-E51F-483D-AF70-4CDACA24F1FA}"/>
              </a:ext>
            </a:extLst>
          </p:cNvPr>
          <p:cNvSpPr txBox="1"/>
          <p:nvPr/>
        </p:nvSpPr>
        <p:spPr>
          <a:xfrm>
            <a:off x="172715" y="6394783"/>
            <a:ext cx="8971511" cy="369332"/>
          </a:xfrm>
          <a:prstGeom prst="rect">
            <a:avLst/>
          </a:prstGeom>
          <a:noFill/>
        </p:spPr>
        <p:txBody>
          <a:bodyPr wrap="square" rtlCol="0">
            <a:spAutoFit/>
          </a:bodyPr>
          <a:lstStyle/>
          <a:p>
            <a:r>
              <a:rPr kumimoji="1" lang="en-US" altLang="ja-JP" dirty="0">
                <a:solidFill>
                  <a:schemeClr val="bg1"/>
                </a:solidFill>
                <a:latin typeface="+mn-ea"/>
                <a:ea typeface="+mn-ea"/>
              </a:rPr>
              <a:t>※DAMSM</a:t>
            </a:r>
            <a:r>
              <a:rPr kumimoji="1" lang="ja-JP" altLang="en-US" dirty="0">
                <a:solidFill>
                  <a:schemeClr val="bg1"/>
                </a:solidFill>
                <a:latin typeface="+mn-ea"/>
                <a:ea typeface="+mn-ea"/>
              </a:rPr>
              <a:t> の究極的な目的は単語と画像の潜在的かつ普遍的な共通意味空間の学習</a:t>
            </a:r>
          </a:p>
        </p:txBody>
      </p:sp>
      <p:pic>
        <p:nvPicPr>
          <p:cNvPr id="13" name="図 12" descr="黒い背景と白い文字&#10;&#10;自動的に生成された説明">
            <a:extLst>
              <a:ext uri="{FF2B5EF4-FFF2-40B4-BE49-F238E27FC236}">
                <a16:creationId xmlns:a16="http://schemas.microsoft.com/office/drawing/2014/main" id="{5646184D-B3CB-4C08-8794-AF020FED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1933114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p:txBody>
          <a:bodyPr/>
          <a:lstStyle/>
          <a:p>
            <a:r>
              <a:rPr kumimoji="1" lang="en-US" altLang="ja-JP" dirty="0"/>
              <a:t>2</a:t>
            </a:r>
            <a:r>
              <a:rPr kumimoji="1" lang="ja-JP" altLang="en-US" dirty="0"/>
              <a:t>種類のエンコーダ</a:t>
            </a:r>
            <a:endParaRPr kumimoji="1" lang="en-US" altLang="ja-JP" dirty="0"/>
          </a:p>
          <a:p>
            <a:pPr lvl="1"/>
            <a:r>
              <a:rPr lang="ja-JP" altLang="en-US" dirty="0"/>
              <a:t>テキストエンコーダ</a:t>
            </a:r>
            <a:endParaRPr lang="en-US" altLang="ja-JP" dirty="0"/>
          </a:p>
          <a:p>
            <a:pPr lvl="2"/>
            <a:r>
              <a:rPr lang="ja-JP" altLang="en-US" dirty="0"/>
              <a:t>単語 </a:t>
            </a:r>
            <a:r>
              <a:rPr lang="en-US" altLang="ja-JP" dirty="0"/>
              <a:t>Embedding</a:t>
            </a:r>
            <a:r>
              <a:rPr lang="ja-JP" altLang="en-US" dirty="0"/>
              <a:t> を入力とする</a:t>
            </a:r>
            <a:endParaRPr lang="en-US" altLang="ja-JP" dirty="0"/>
          </a:p>
          <a:p>
            <a:pPr marL="1028700" lvl="3" indent="0">
              <a:buNone/>
            </a:pPr>
            <a:r>
              <a:rPr lang="ja-JP" altLang="en-US" dirty="0"/>
              <a:t>↑従来手法：単語ごとに</a:t>
            </a:r>
            <a:r>
              <a:rPr lang="ja-JP" altLang="en-US" u="sng" dirty="0"/>
              <a:t>ランダム</a:t>
            </a:r>
            <a:r>
              <a:rPr lang="ja-JP" altLang="en-US" dirty="0"/>
              <a:t>なベクトル</a:t>
            </a:r>
            <a:endParaRPr lang="en-US" altLang="ja-JP" dirty="0"/>
          </a:p>
          <a:p>
            <a:pPr lvl="1"/>
            <a:r>
              <a:rPr kumimoji="1" lang="ja-JP" altLang="en-US" dirty="0"/>
              <a:t>イメージエンコーダ</a:t>
            </a:r>
            <a:endParaRPr kumimoji="1" lang="en-US" altLang="ja-JP" dirty="0"/>
          </a:p>
          <a:p>
            <a:pPr lvl="2"/>
            <a:r>
              <a:rPr lang="ja-JP" altLang="en-US" dirty="0"/>
              <a:t>画像を入力とする</a:t>
            </a:r>
            <a:endParaRPr lang="en-US" altLang="ja-JP" dirty="0"/>
          </a:p>
          <a:p>
            <a:pPr marL="1028700" lvl="3" indent="0">
              <a:buNone/>
            </a:pPr>
            <a:r>
              <a:rPr kumimoji="1" lang="ja-JP" altLang="en-US" dirty="0"/>
              <a:t>↑</a:t>
            </a:r>
            <a:r>
              <a:rPr kumimoji="1" lang="ja-JP" altLang="en-US" u="sng" dirty="0"/>
              <a:t>学習済み</a:t>
            </a:r>
            <a:r>
              <a:rPr kumimoji="1" lang="ja-JP" altLang="en-US" dirty="0"/>
              <a:t>の画像識別機 </a:t>
            </a:r>
            <a:r>
              <a:rPr kumimoji="1" lang="en-US" altLang="ja-JP" u="sng" dirty="0"/>
              <a:t>InceptionV3</a:t>
            </a:r>
            <a:r>
              <a:rPr kumimoji="1" lang="ja-JP" altLang="en-US" dirty="0"/>
              <a:t> を使用</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29</a:t>
            </a:fld>
            <a:endParaRPr lang="en-US" dirty="0"/>
          </a:p>
        </p:txBody>
      </p:sp>
      <p:pic>
        <p:nvPicPr>
          <p:cNvPr id="9" name="図 8">
            <a:extLst>
              <a:ext uri="{FF2B5EF4-FFF2-40B4-BE49-F238E27FC236}">
                <a16:creationId xmlns:a16="http://schemas.microsoft.com/office/drawing/2014/main" id="{02E79C75-941A-4561-A8B2-886E2F8EA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pic>
        <p:nvPicPr>
          <p:cNvPr id="7" name="図 6" descr="黒い背景と白い文字&#10;&#10;自動的に生成された説明">
            <a:extLst>
              <a:ext uri="{FF2B5EF4-FFF2-40B4-BE49-F238E27FC236}">
                <a16:creationId xmlns:a16="http://schemas.microsoft.com/office/drawing/2014/main" id="{02FBFA12-CB4F-464A-9BB0-C98C4354F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842" y="4482642"/>
            <a:ext cx="2490315" cy="1867736"/>
          </a:xfrm>
          <a:prstGeom prst="rect">
            <a:avLst/>
          </a:prstGeom>
        </p:spPr>
      </p:pic>
    </p:spTree>
    <p:extLst>
      <p:ext uri="{BB962C8B-B14F-4D97-AF65-F5344CB8AC3E}">
        <p14:creationId xmlns:p14="http://schemas.microsoft.com/office/powerpoint/2010/main" val="340057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はじめに</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739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solidFill>
                  <a:srgbClr val="FFC000"/>
                </a:solidFill>
                <a:latin typeface="たぬき油性マジック" panose="02000600000000000000" pitchFamily="2" charset="-128"/>
                <a:ea typeface="たぬき油性マジック" panose="02000600000000000000" pitchFamily="2" charset="-128"/>
              </a:rPr>
              <a:t>NLP </a:t>
            </a:r>
            <a:r>
              <a:rPr lang="ja-JP" altLang="en-US" sz="2800" dirty="0">
                <a:solidFill>
                  <a:srgbClr val="FFC000"/>
                </a:solidFill>
                <a:latin typeface="たぬき油性マジック" panose="02000600000000000000" pitchFamily="2" charset="-128"/>
                <a:ea typeface="たぬき油性マジック" panose="02000600000000000000" pitchFamily="2" charset="-128"/>
              </a:rPr>
              <a:t>の単語 </a:t>
            </a:r>
            <a:r>
              <a:rPr lang="en-US" altLang="zh-CN" sz="2800" dirty="0">
                <a:solidFill>
                  <a:srgbClr val="FFC000"/>
                </a:solidFill>
                <a:latin typeface="たぬき油性マジック" panose="02000600000000000000" pitchFamily="2" charset="-128"/>
                <a:ea typeface="たぬき油性マジック" panose="02000600000000000000" pitchFamily="2" charset="-128"/>
              </a:rPr>
              <a:t>Embedding </a:t>
            </a:r>
            <a:r>
              <a:rPr lang="ja-JP" altLang="en-US" sz="2800" dirty="0">
                <a:solidFill>
                  <a:srgbClr val="FFC000"/>
                </a:solidFill>
                <a:latin typeface="たぬき油性マジック" panose="02000600000000000000" pitchFamily="2" charset="-128"/>
                <a:ea typeface="たぬき油性マジック" panose="02000600000000000000" pitchFamily="2" charset="-128"/>
              </a:rPr>
              <a:t>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30</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581634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en-US" altLang="zh-CN" sz="4000" dirty="0">
                <a:latin typeface="たぬき油性マジック" panose="02000600000000000000" pitchFamily="2" charset="-128"/>
                <a:ea typeface="たぬき油性マジック" panose="02000600000000000000" pitchFamily="2" charset="-128"/>
              </a:rPr>
              <a:t>NLP </a:t>
            </a:r>
            <a:r>
              <a:rPr lang="ja-JP" altLang="en-US" sz="4000" dirty="0">
                <a:latin typeface="たぬき油性マジック" panose="02000600000000000000" pitchFamily="2" charset="-128"/>
                <a:ea typeface="たぬき油性マジック" panose="02000600000000000000" pitchFamily="2" charset="-128"/>
              </a:rPr>
              <a:t>の単語 </a:t>
            </a:r>
            <a:r>
              <a:rPr lang="en-US" altLang="zh-CN" sz="4000" dirty="0">
                <a:latin typeface="たぬき油性マジック" panose="02000600000000000000" pitchFamily="2" charset="-128"/>
                <a:ea typeface="たぬき油性マジック" panose="02000600000000000000" pitchFamily="2" charset="-128"/>
              </a:rPr>
              <a:t>Embedding </a:t>
            </a:r>
            <a:r>
              <a:rPr lang="ja-JP" altLang="en-US" sz="4000" dirty="0">
                <a:latin typeface="たぬき油性マジック" panose="02000600000000000000" pitchFamily="2" charset="-128"/>
                <a:ea typeface="たぬき油性マジック" panose="02000600000000000000" pitchFamily="2" charset="-128"/>
              </a:rPr>
              <a:t>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50" y="1538243"/>
            <a:ext cx="7886700" cy="5057906"/>
          </a:xfrm>
        </p:spPr>
        <p:txBody>
          <a:bodyPr>
            <a:normAutofit/>
          </a:bodyPr>
          <a:lstStyle/>
          <a:p>
            <a:r>
              <a:rPr lang="ja-JP" altLang="en-US" dirty="0"/>
              <a:t>本研究で取り扱う手法</a:t>
            </a:r>
            <a:endParaRPr lang="en-US" altLang="ja-JP" dirty="0"/>
          </a:p>
          <a:p>
            <a:pPr lvl="1"/>
            <a:r>
              <a:rPr lang="en-US" altLang="ja-JP" dirty="0"/>
              <a:t>Word2Vec</a:t>
            </a:r>
          </a:p>
          <a:p>
            <a:pPr lvl="1"/>
            <a:r>
              <a:rPr lang="en-US" altLang="ja-JP" dirty="0" err="1"/>
              <a:t>GloVe</a:t>
            </a:r>
            <a:endParaRPr lang="en-US" altLang="ja-JP" dirty="0"/>
          </a:p>
          <a:p>
            <a:pPr lvl="1"/>
            <a:r>
              <a:rPr lang="en-US" altLang="ja-JP" dirty="0" err="1"/>
              <a:t>fastText</a:t>
            </a:r>
            <a:endParaRPr lang="en-US" altLang="ja-JP" dirty="0"/>
          </a:p>
          <a:p>
            <a:pPr lvl="1"/>
            <a:r>
              <a:rPr lang="en-US" altLang="ja-JP" dirty="0"/>
              <a:t>Elmo</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31</a:t>
            </a:fld>
            <a:endParaRPr lang="en-US" dirty="0"/>
          </a:p>
        </p:txBody>
      </p:sp>
      <p:pic>
        <p:nvPicPr>
          <p:cNvPr id="8" name="図 7">
            <a:extLst>
              <a:ext uri="{FF2B5EF4-FFF2-40B4-BE49-F238E27FC236}">
                <a16:creationId xmlns:a16="http://schemas.microsoft.com/office/drawing/2014/main" id="{A4A6853C-52B0-450D-8674-27386A532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56155CAB-A3FE-43AA-8DAC-357061A06066}"/>
              </a:ext>
            </a:extLst>
          </p:cNvPr>
          <p:cNvSpPr txBox="1"/>
          <p:nvPr/>
        </p:nvSpPr>
        <p:spPr>
          <a:xfrm>
            <a:off x="293878" y="4119428"/>
            <a:ext cx="8656536" cy="1200329"/>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訓練データのコーパスの規模の小ささや語彙数の少なさの補填が目的のため，</a:t>
            </a:r>
            <a:endParaRPr kumimoji="1" lang="en-US" altLang="ja-JP" dirty="0">
              <a:solidFill>
                <a:schemeClr val="bg1"/>
              </a:solidFill>
              <a:latin typeface="+mn-ea"/>
              <a:ea typeface="+mn-ea"/>
            </a:endParaRPr>
          </a:p>
          <a:p>
            <a:r>
              <a:rPr kumimoji="1" lang="ja-JP" altLang="en-US" dirty="0">
                <a:solidFill>
                  <a:schemeClr val="bg1"/>
                </a:solidFill>
                <a:latin typeface="+mn-ea"/>
                <a:ea typeface="+mn-ea"/>
              </a:rPr>
              <a:t>これらの単語 </a:t>
            </a:r>
            <a:r>
              <a:rPr kumimoji="1" lang="en-US" altLang="ja-JP" dirty="0">
                <a:solidFill>
                  <a:schemeClr val="bg1"/>
                </a:solidFill>
                <a:latin typeface="+mn-ea"/>
                <a:ea typeface="+mn-ea"/>
              </a:rPr>
              <a:t>Embedding </a:t>
            </a:r>
            <a:r>
              <a:rPr lang="ja-JP" altLang="en-US" sz="1800" dirty="0">
                <a:solidFill>
                  <a:schemeClr val="bg1"/>
                </a:solidFill>
                <a:latin typeface="たぬき油性マジック" panose="02000600000000000000" pitchFamily="2" charset="-128"/>
                <a:ea typeface="たぬき油性マジック" panose="02000600000000000000" pitchFamily="2" charset="-128"/>
              </a:rPr>
              <a:t>手法をテキストエンコーダの代用と</a:t>
            </a:r>
            <a:r>
              <a:rPr lang="ja-JP" altLang="en-US" dirty="0">
                <a:solidFill>
                  <a:schemeClr val="bg1"/>
                </a:solidFill>
                <a:latin typeface="たぬき油性マジック" panose="02000600000000000000" pitchFamily="2" charset="-128"/>
                <a:ea typeface="たぬき油性マジック" panose="02000600000000000000" pitchFamily="2" charset="-128"/>
              </a:rPr>
              <a:t>する</a:t>
            </a:r>
            <a:r>
              <a:rPr lang="ja-JP" altLang="en-US" sz="1800" dirty="0">
                <a:solidFill>
                  <a:schemeClr val="bg1"/>
                </a:solidFill>
                <a:latin typeface="たぬき油性マジック" panose="02000600000000000000" pitchFamily="2" charset="-128"/>
                <a:ea typeface="たぬき油性マジック" panose="02000600000000000000" pitchFamily="2" charset="-128"/>
              </a:rPr>
              <a:t>わけではなく，</a:t>
            </a:r>
            <a:endParaRPr kumimoji="1" lang="en-US" altLang="ja-JP" dirty="0">
              <a:solidFill>
                <a:schemeClr val="bg1"/>
              </a:solidFill>
              <a:latin typeface="+mn-ea"/>
              <a:ea typeface="+mn-ea"/>
            </a:endParaRPr>
          </a:p>
          <a:p>
            <a:r>
              <a:rPr kumimoji="1" lang="en-US" altLang="ja-JP" dirty="0">
                <a:solidFill>
                  <a:schemeClr val="bg1"/>
                </a:solidFill>
                <a:latin typeface="+mn-ea"/>
                <a:ea typeface="+mn-ea"/>
              </a:rPr>
              <a:t>Wikipedia</a:t>
            </a:r>
            <a:r>
              <a:rPr kumimoji="1" lang="ja-JP" altLang="en-US" dirty="0">
                <a:solidFill>
                  <a:schemeClr val="bg1"/>
                </a:solidFill>
                <a:latin typeface="+mn-ea"/>
                <a:ea typeface="+mn-ea"/>
              </a:rPr>
              <a:t> などの大規模コーパスを用いて学習された公開モデルのデータを扱い，</a:t>
            </a:r>
            <a:endParaRPr kumimoji="1" lang="en-US" altLang="ja-JP" dirty="0">
              <a:solidFill>
                <a:schemeClr val="bg1"/>
              </a:solidFill>
              <a:latin typeface="+mn-ea"/>
              <a:ea typeface="+mn-ea"/>
            </a:endParaRPr>
          </a:p>
          <a:p>
            <a:r>
              <a:rPr kumimoji="1" lang="ja-JP" altLang="en-US" dirty="0">
                <a:solidFill>
                  <a:schemeClr val="bg1"/>
                </a:solidFill>
                <a:latin typeface="+mn-ea"/>
                <a:ea typeface="+mn-ea"/>
              </a:rPr>
              <a:t>あくまでテキストエンコーダの入力として特徴量ベクトルを用いる</a:t>
            </a:r>
          </a:p>
        </p:txBody>
      </p:sp>
    </p:spTree>
    <p:extLst>
      <p:ext uri="{BB962C8B-B14F-4D97-AF65-F5344CB8AC3E}">
        <p14:creationId xmlns:p14="http://schemas.microsoft.com/office/powerpoint/2010/main" val="1288556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en-US" altLang="zh-CN" sz="4000" dirty="0">
                <a:latin typeface="たぬき油性マジック" panose="02000600000000000000" pitchFamily="2" charset="-128"/>
                <a:ea typeface="たぬき油性マジック" panose="02000600000000000000" pitchFamily="2" charset="-128"/>
              </a:rPr>
              <a:t>NLP </a:t>
            </a:r>
            <a:r>
              <a:rPr lang="ja-JP" altLang="en-US" sz="4000" dirty="0">
                <a:latin typeface="たぬき油性マジック" panose="02000600000000000000" pitchFamily="2" charset="-128"/>
                <a:ea typeface="たぬき油性マジック" panose="02000600000000000000" pitchFamily="2" charset="-128"/>
              </a:rPr>
              <a:t>の単語 </a:t>
            </a:r>
            <a:r>
              <a:rPr lang="en-US" altLang="zh-CN" sz="4000" dirty="0">
                <a:latin typeface="たぬき油性マジック" panose="02000600000000000000" pitchFamily="2" charset="-128"/>
                <a:ea typeface="たぬき油性マジック" panose="02000600000000000000" pitchFamily="2" charset="-128"/>
              </a:rPr>
              <a:t>Embedding </a:t>
            </a:r>
            <a:r>
              <a:rPr lang="ja-JP" altLang="en-US" sz="4000" dirty="0">
                <a:latin typeface="たぬき油性マジック" panose="02000600000000000000" pitchFamily="2" charset="-128"/>
                <a:ea typeface="たぬき油性マジック" panose="02000600000000000000" pitchFamily="2" charset="-128"/>
              </a:rPr>
              <a:t>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a:t>Word2Vec</a:t>
            </a:r>
          </a:p>
          <a:p>
            <a:pPr lvl="1"/>
            <a:r>
              <a:rPr lang="ja-JP" altLang="en-US" dirty="0"/>
              <a:t>単語の意味をベクトル表現化する手法</a:t>
            </a:r>
            <a:endParaRPr lang="en-US" altLang="ja-JP" dirty="0"/>
          </a:p>
          <a:p>
            <a:pPr lvl="1"/>
            <a:r>
              <a:rPr lang="ja-JP" altLang="en-US" dirty="0"/>
              <a:t>ベクトル表現のため，演算が可能</a:t>
            </a:r>
            <a:endParaRPr lang="en-US" altLang="ja-JP" dirty="0"/>
          </a:p>
          <a:p>
            <a:pPr marL="685800" lvl="2" indent="0">
              <a:buNone/>
            </a:pPr>
            <a:r>
              <a:rPr lang="en-US" altLang="ja-JP" dirty="0"/>
              <a:t>ex)[king]-[man]+[woman]=[queen]</a:t>
            </a:r>
          </a:p>
          <a:p>
            <a:pPr marL="685800" lvl="2" indent="0">
              <a:buNone/>
            </a:pPr>
            <a:endParaRPr lang="en-US" altLang="ja-JP" dirty="0"/>
          </a:p>
          <a:p>
            <a:pPr lvl="1"/>
            <a:r>
              <a:rPr lang="ja-JP" altLang="en-US" dirty="0"/>
              <a:t>事前学習済みの公開モデル</a:t>
            </a:r>
            <a:endParaRPr lang="en-US" altLang="ja-JP" dirty="0"/>
          </a:p>
          <a:p>
            <a:pPr marL="685800" lvl="2" indent="0">
              <a:buNone/>
            </a:pPr>
            <a:r>
              <a:rPr lang="ja-JP" altLang="en-US" dirty="0"/>
              <a:t>コーパス：</a:t>
            </a:r>
            <a:r>
              <a:rPr lang="en-US" altLang="ja-JP" dirty="0"/>
              <a:t>Google News</a:t>
            </a:r>
          </a:p>
          <a:p>
            <a:pPr marL="685800" lvl="2" indent="0">
              <a:buNone/>
            </a:pPr>
            <a:r>
              <a:rPr lang="ja-JP" altLang="en-US" dirty="0"/>
              <a:t>語彙数：</a:t>
            </a:r>
            <a:r>
              <a:rPr lang="en-US" altLang="ja-JP" dirty="0"/>
              <a:t>3000000</a:t>
            </a:r>
            <a:r>
              <a:rPr lang="ja-JP" altLang="en-US" dirty="0"/>
              <a:t>語</a:t>
            </a: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32</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548403" y="5777231"/>
            <a:ext cx="6517530" cy="1015663"/>
          </a:xfrm>
          <a:prstGeom prst="rect">
            <a:avLst/>
          </a:prstGeom>
          <a:noFill/>
        </p:spPr>
        <p:txBody>
          <a:bodyPr wrap="square" rtlCol="0">
            <a:spAutoFit/>
          </a:bodyPr>
          <a:lstStyle/>
          <a:p>
            <a:r>
              <a:rPr lang="en-US" altLang="ja-JP" sz="1200" dirty="0">
                <a:solidFill>
                  <a:schemeClr val="bg1"/>
                </a:solidFill>
                <a:latin typeface="+mj-lt"/>
              </a:rPr>
              <a:t>Tomas </a:t>
            </a:r>
            <a:r>
              <a:rPr lang="en-US" altLang="ja-JP" sz="1200" dirty="0" err="1">
                <a:solidFill>
                  <a:schemeClr val="bg1"/>
                </a:solidFill>
                <a:latin typeface="+mj-lt"/>
              </a:rPr>
              <a:t>Mikolov</a:t>
            </a:r>
            <a:r>
              <a:rPr lang="en-US" altLang="ja-JP" sz="1200" dirty="0">
                <a:solidFill>
                  <a:schemeClr val="bg1"/>
                </a:solidFill>
                <a:latin typeface="+mj-lt"/>
              </a:rPr>
              <a:t>, Ilya </a:t>
            </a:r>
            <a:r>
              <a:rPr lang="en-US" altLang="ja-JP" sz="1200" dirty="0" err="1">
                <a:solidFill>
                  <a:schemeClr val="bg1"/>
                </a:solidFill>
                <a:latin typeface="+mj-lt"/>
              </a:rPr>
              <a:t>Sutskever</a:t>
            </a:r>
            <a:r>
              <a:rPr lang="en-US" altLang="ja-JP" sz="1200" dirty="0">
                <a:solidFill>
                  <a:schemeClr val="bg1"/>
                </a:solidFill>
                <a:latin typeface="+mj-lt"/>
              </a:rPr>
              <a:t>, Kai Chen, Greg S </a:t>
            </a:r>
            <a:r>
              <a:rPr lang="en-US" altLang="ja-JP" sz="1200" dirty="0" err="1">
                <a:solidFill>
                  <a:schemeClr val="bg1"/>
                </a:solidFill>
                <a:latin typeface="+mj-lt"/>
              </a:rPr>
              <a:t>Corrado</a:t>
            </a:r>
            <a:r>
              <a:rPr lang="en-US" altLang="ja-JP" sz="1200" dirty="0">
                <a:solidFill>
                  <a:schemeClr val="bg1"/>
                </a:solidFill>
                <a:latin typeface="+mj-lt"/>
              </a:rPr>
              <a:t>, and Jeff Dean. </a:t>
            </a:r>
          </a:p>
          <a:p>
            <a:r>
              <a:rPr lang="en-US" altLang="ja-JP" sz="1200" dirty="0">
                <a:solidFill>
                  <a:schemeClr val="bg1"/>
                </a:solidFill>
                <a:latin typeface="+mj-lt"/>
              </a:rPr>
              <a:t>Distributed representations of words and phrases and their compositionality. </a:t>
            </a:r>
          </a:p>
          <a:p>
            <a:r>
              <a:rPr lang="en-US" altLang="ja-JP" sz="1200" dirty="0">
                <a:solidFill>
                  <a:schemeClr val="bg1"/>
                </a:solidFill>
                <a:latin typeface="+mj-lt"/>
              </a:rPr>
              <a:t>In C.J.C. Burges, L. </a:t>
            </a:r>
            <a:r>
              <a:rPr lang="en-US" altLang="ja-JP" sz="1200" dirty="0" err="1">
                <a:solidFill>
                  <a:schemeClr val="bg1"/>
                </a:solidFill>
                <a:latin typeface="+mj-lt"/>
              </a:rPr>
              <a:t>Bottou</a:t>
            </a:r>
            <a:r>
              <a:rPr lang="en-US" altLang="ja-JP" sz="1200" dirty="0">
                <a:solidFill>
                  <a:schemeClr val="bg1"/>
                </a:solidFill>
                <a:latin typeface="+mj-lt"/>
              </a:rPr>
              <a:t>, M. Welling, Z. </a:t>
            </a:r>
            <a:r>
              <a:rPr lang="en-US" altLang="ja-JP" sz="1200" dirty="0" err="1">
                <a:solidFill>
                  <a:schemeClr val="bg1"/>
                </a:solidFill>
                <a:latin typeface="+mj-lt"/>
              </a:rPr>
              <a:t>Ghahramani</a:t>
            </a:r>
            <a:r>
              <a:rPr lang="en-US" altLang="ja-JP" sz="1200" dirty="0">
                <a:solidFill>
                  <a:schemeClr val="bg1"/>
                </a:solidFill>
                <a:latin typeface="+mj-lt"/>
              </a:rPr>
              <a:t>, and K.Q. Weinberger, editors,</a:t>
            </a:r>
          </a:p>
          <a:p>
            <a:r>
              <a:rPr lang="en-US" altLang="ja-JP" sz="1200" dirty="0">
                <a:solidFill>
                  <a:schemeClr val="bg1"/>
                </a:solidFill>
                <a:latin typeface="+mj-lt"/>
              </a:rPr>
              <a:t>Advances in Neural Information Processing Sys-</a:t>
            </a:r>
            <a:r>
              <a:rPr lang="en-US" altLang="ja-JP" sz="1200" dirty="0" err="1">
                <a:solidFill>
                  <a:schemeClr val="bg1"/>
                </a:solidFill>
                <a:latin typeface="+mj-lt"/>
              </a:rPr>
              <a:t>tems</a:t>
            </a:r>
            <a:r>
              <a:rPr lang="en-US" altLang="ja-JP" sz="1200" dirty="0">
                <a:solidFill>
                  <a:schemeClr val="bg1"/>
                </a:solidFill>
                <a:latin typeface="+mj-lt"/>
              </a:rPr>
              <a:t> 26, </a:t>
            </a:r>
          </a:p>
          <a:p>
            <a:r>
              <a:rPr lang="en-US" altLang="ja-JP" sz="1200" dirty="0">
                <a:solidFill>
                  <a:schemeClr val="bg1"/>
                </a:solidFill>
                <a:latin typeface="+mj-lt"/>
              </a:rPr>
              <a:t>2013.</a:t>
            </a:r>
          </a:p>
        </p:txBody>
      </p:sp>
      <p:pic>
        <p:nvPicPr>
          <p:cNvPr id="8" name="図 7">
            <a:extLst>
              <a:ext uri="{FF2B5EF4-FFF2-40B4-BE49-F238E27FC236}">
                <a16:creationId xmlns:a16="http://schemas.microsoft.com/office/drawing/2014/main" id="{613C9F0A-A546-4AB8-9B1A-17F9F0F13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831018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en-US" altLang="zh-CN" sz="4000" dirty="0">
                <a:latin typeface="たぬき油性マジック" panose="02000600000000000000" pitchFamily="2" charset="-128"/>
                <a:ea typeface="たぬき油性マジック" panose="02000600000000000000" pitchFamily="2" charset="-128"/>
              </a:rPr>
              <a:t>NLP </a:t>
            </a:r>
            <a:r>
              <a:rPr lang="ja-JP" altLang="en-US" sz="4000" dirty="0">
                <a:latin typeface="たぬき油性マジック" panose="02000600000000000000" pitchFamily="2" charset="-128"/>
                <a:ea typeface="たぬき油性マジック" panose="02000600000000000000" pitchFamily="2" charset="-128"/>
              </a:rPr>
              <a:t>の単語 </a:t>
            </a:r>
            <a:r>
              <a:rPr lang="en-US" altLang="zh-CN" sz="4000" dirty="0">
                <a:latin typeface="たぬき油性マジック" panose="02000600000000000000" pitchFamily="2" charset="-128"/>
                <a:ea typeface="たぬき油性マジック" panose="02000600000000000000" pitchFamily="2" charset="-128"/>
              </a:rPr>
              <a:t>Embedding </a:t>
            </a:r>
            <a:r>
              <a:rPr lang="ja-JP" altLang="en-US" sz="4000" dirty="0">
                <a:latin typeface="たぬき油性マジック" panose="02000600000000000000" pitchFamily="2" charset="-128"/>
                <a:ea typeface="たぬき油性マジック" panose="02000600000000000000" pitchFamily="2" charset="-128"/>
              </a:rPr>
              <a:t>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GloVe</a:t>
            </a:r>
            <a:endParaRPr lang="en-US" altLang="ja-JP" dirty="0"/>
          </a:p>
          <a:p>
            <a:pPr lvl="1"/>
            <a:r>
              <a:rPr lang="en-US" altLang="ja-JP" dirty="0"/>
              <a:t>SVD</a:t>
            </a:r>
            <a:r>
              <a:rPr lang="ja-JP" altLang="en-US" dirty="0"/>
              <a:t> と </a:t>
            </a:r>
            <a:r>
              <a:rPr lang="en-US" altLang="ja-JP" dirty="0"/>
              <a:t>Word2Vec </a:t>
            </a:r>
            <a:r>
              <a:rPr lang="ja-JP" altLang="en-US" dirty="0"/>
              <a:t>を組み合わせた手法</a:t>
            </a:r>
            <a:endParaRPr lang="en-US" altLang="ja-JP" dirty="0"/>
          </a:p>
          <a:p>
            <a:pPr lvl="1"/>
            <a:r>
              <a:rPr lang="ja-JP" altLang="en-US" dirty="0"/>
              <a:t>共起行列から統計的に学習</a:t>
            </a:r>
            <a:endParaRPr lang="en-US" altLang="ja-JP" dirty="0"/>
          </a:p>
          <a:p>
            <a:pPr lvl="1"/>
            <a:endParaRPr lang="en-US" altLang="ja-JP" dirty="0"/>
          </a:p>
          <a:p>
            <a:pPr lvl="1"/>
            <a:r>
              <a:rPr lang="ja-JP" altLang="en-US" dirty="0"/>
              <a:t>事前学習済みの公開モデル</a:t>
            </a:r>
            <a:endParaRPr lang="en-US" altLang="ja-JP" dirty="0"/>
          </a:p>
          <a:p>
            <a:pPr marL="685800" lvl="2" indent="0">
              <a:buNone/>
            </a:pPr>
            <a:r>
              <a:rPr lang="ja-JP" altLang="en-US" dirty="0"/>
              <a:t>コーパス：</a:t>
            </a:r>
            <a:r>
              <a:rPr lang="en-US" altLang="ja-JP" dirty="0"/>
              <a:t>Wikipedia2014</a:t>
            </a:r>
          </a:p>
          <a:p>
            <a:pPr marL="685800" lvl="2" indent="0">
              <a:buNone/>
            </a:pPr>
            <a:r>
              <a:rPr lang="ja-JP" altLang="en-US" dirty="0"/>
              <a:t>語彙数：</a:t>
            </a:r>
            <a:r>
              <a:rPr lang="en-US" altLang="ja-JP" dirty="0"/>
              <a:t>400000</a:t>
            </a:r>
            <a:r>
              <a:rPr lang="ja-JP" altLang="en-US" dirty="0"/>
              <a:t>語</a:t>
            </a:r>
            <a:endParaRPr lang="en-US" altLang="ja-JP" dirty="0"/>
          </a:p>
          <a:p>
            <a:pPr marL="685800" lvl="2"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33</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628650" y="5928312"/>
            <a:ext cx="6266021" cy="646331"/>
          </a:xfrm>
          <a:prstGeom prst="rect">
            <a:avLst/>
          </a:prstGeom>
          <a:noFill/>
        </p:spPr>
        <p:txBody>
          <a:bodyPr wrap="square" rtlCol="0">
            <a:spAutoFit/>
          </a:bodyPr>
          <a:lstStyle/>
          <a:p>
            <a:r>
              <a:rPr lang="en-US" altLang="ja-JP" sz="1200" dirty="0">
                <a:solidFill>
                  <a:schemeClr val="bg1"/>
                </a:solidFill>
                <a:latin typeface="+mj-lt"/>
              </a:rPr>
              <a:t>Jeffrey Pennington, Richard </a:t>
            </a:r>
            <a:r>
              <a:rPr lang="en-US" altLang="ja-JP" sz="1200" dirty="0" err="1">
                <a:solidFill>
                  <a:schemeClr val="bg1"/>
                </a:solidFill>
                <a:latin typeface="+mj-lt"/>
              </a:rPr>
              <a:t>Socher</a:t>
            </a:r>
            <a:r>
              <a:rPr lang="en-US" altLang="ja-JP" sz="1200" dirty="0">
                <a:solidFill>
                  <a:schemeClr val="bg1"/>
                </a:solidFill>
                <a:latin typeface="+mj-lt"/>
              </a:rPr>
              <a:t>, and Christopher D. Manning. </a:t>
            </a:r>
          </a:p>
          <a:p>
            <a:r>
              <a:rPr lang="en-US" altLang="ja-JP" sz="1200" dirty="0" err="1">
                <a:solidFill>
                  <a:schemeClr val="bg1"/>
                </a:solidFill>
                <a:latin typeface="+mj-lt"/>
              </a:rPr>
              <a:t>GloVe</a:t>
            </a:r>
            <a:r>
              <a:rPr lang="en-US" altLang="ja-JP" sz="1200" dirty="0">
                <a:solidFill>
                  <a:schemeClr val="bg1"/>
                </a:solidFill>
                <a:latin typeface="+mj-lt"/>
              </a:rPr>
              <a:t>: Global Vectors for Word Representation</a:t>
            </a:r>
            <a:r>
              <a:rPr kumimoji="1" lang="ja-JP" altLang="en-US" sz="1200" dirty="0">
                <a:solidFill>
                  <a:schemeClr val="bg1"/>
                </a:solidFill>
                <a:latin typeface="+mj-lt"/>
                <a:ea typeface="+mn-ea"/>
              </a:rPr>
              <a:t>．</a:t>
            </a:r>
            <a:endParaRPr kumimoji="1" lang="en-US" altLang="ja-JP" sz="1200" dirty="0">
              <a:solidFill>
                <a:schemeClr val="bg1"/>
              </a:solidFill>
              <a:latin typeface="+mj-lt"/>
              <a:ea typeface="+mn-ea"/>
            </a:endParaRPr>
          </a:p>
          <a:p>
            <a:r>
              <a:rPr kumimoji="1" lang="en-US" altLang="ja-JP" sz="1200" dirty="0">
                <a:solidFill>
                  <a:schemeClr val="bg1"/>
                </a:solidFill>
                <a:latin typeface="+mj-lt"/>
                <a:ea typeface="+mn-ea"/>
              </a:rPr>
              <a:t>2014</a:t>
            </a:r>
            <a:r>
              <a:rPr kumimoji="1" lang="ja-JP" altLang="en-US" sz="1200" dirty="0">
                <a:solidFill>
                  <a:schemeClr val="bg1"/>
                </a:solidFill>
                <a:latin typeface="+mj-lt"/>
                <a:ea typeface="+mn-ea"/>
              </a:rPr>
              <a:t>．</a:t>
            </a:r>
            <a:endParaRPr lang="en-US" altLang="ja-JP" sz="1200" dirty="0">
              <a:solidFill>
                <a:schemeClr val="bg1"/>
              </a:solidFill>
              <a:latin typeface="+mj-lt"/>
            </a:endParaRPr>
          </a:p>
        </p:txBody>
      </p:sp>
      <p:pic>
        <p:nvPicPr>
          <p:cNvPr id="8" name="図 7">
            <a:extLst>
              <a:ext uri="{FF2B5EF4-FFF2-40B4-BE49-F238E27FC236}">
                <a16:creationId xmlns:a16="http://schemas.microsoft.com/office/drawing/2014/main" id="{DF3215B8-3B55-40D2-AC6C-EB0D9266C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478472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en-US" altLang="zh-CN" sz="4000" dirty="0">
                <a:latin typeface="たぬき油性マジック" panose="02000600000000000000" pitchFamily="2" charset="-128"/>
                <a:ea typeface="たぬき油性マジック" panose="02000600000000000000" pitchFamily="2" charset="-128"/>
              </a:rPr>
              <a:t>NLP </a:t>
            </a:r>
            <a:r>
              <a:rPr lang="ja-JP" altLang="en-US" sz="4000" dirty="0">
                <a:latin typeface="たぬき油性マジック" panose="02000600000000000000" pitchFamily="2" charset="-128"/>
                <a:ea typeface="たぬき油性マジック" panose="02000600000000000000" pitchFamily="2" charset="-128"/>
              </a:rPr>
              <a:t>の単語 </a:t>
            </a:r>
            <a:r>
              <a:rPr lang="en-US" altLang="zh-CN" sz="4000" dirty="0">
                <a:latin typeface="たぬき油性マジック" panose="02000600000000000000" pitchFamily="2" charset="-128"/>
                <a:ea typeface="たぬき油性マジック" panose="02000600000000000000" pitchFamily="2" charset="-128"/>
              </a:rPr>
              <a:t>Embedding </a:t>
            </a:r>
            <a:r>
              <a:rPr lang="ja-JP" altLang="en-US" sz="4000" dirty="0">
                <a:latin typeface="たぬき油性マジック" panose="02000600000000000000" pitchFamily="2" charset="-128"/>
                <a:ea typeface="たぬき油性マジック" panose="02000600000000000000" pitchFamily="2" charset="-128"/>
              </a:rPr>
              <a:t>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fastText</a:t>
            </a:r>
            <a:endParaRPr lang="en-US" altLang="ja-JP" dirty="0"/>
          </a:p>
          <a:p>
            <a:pPr lvl="1"/>
            <a:r>
              <a:rPr lang="ja-JP" altLang="en-US" dirty="0"/>
              <a:t>単語を </a:t>
            </a:r>
            <a:r>
              <a:rPr lang="en-US" altLang="ja-JP" dirty="0" err="1"/>
              <a:t>subword</a:t>
            </a:r>
            <a:r>
              <a:rPr lang="en-US" altLang="ja-JP" dirty="0"/>
              <a:t> </a:t>
            </a:r>
            <a:r>
              <a:rPr lang="ja-JP" altLang="en-US" dirty="0"/>
              <a:t>に分解する手法</a:t>
            </a:r>
            <a:endParaRPr lang="en-US" altLang="ja-JP" dirty="0"/>
          </a:p>
          <a:p>
            <a:pPr lvl="1"/>
            <a:r>
              <a:rPr lang="ja-JP" altLang="en-US" dirty="0"/>
              <a:t>活用形で変化しない語幹を取り上げる</a:t>
            </a:r>
            <a:endParaRPr lang="en-US" altLang="ja-JP" dirty="0"/>
          </a:p>
          <a:p>
            <a:pPr marL="685800" lvl="2" indent="0">
              <a:buNone/>
            </a:pPr>
            <a:r>
              <a:rPr lang="en-US" altLang="ja-JP" dirty="0"/>
              <a:t>ex)[goes]</a:t>
            </a:r>
            <a:r>
              <a:rPr lang="ja-JP" altLang="en-US" dirty="0"/>
              <a:t>⇒</a:t>
            </a:r>
            <a:r>
              <a:rPr lang="en-US" altLang="ja-JP" dirty="0"/>
              <a:t>[go],[es]</a:t>
            </a:r>
          </a:p>
          <a:p>
            <a:pPr marL="685800" lvl="2" indent="0">
              <a:buNone/>
            </a:pPr>
            <a:r>
              <a:rPr lang="en-US" altLang="ja-JP" dirty="0"/>
              <a:t>   [going]</a:t>
            </a:r>
            <a:r>
              <a:rPr lang="ja-JP" altLang="en-US" dirty="0"/>
              <a:t>⇒</a:t>
            </a:r>
            <a:r>
              <a:rPr lang="en-US" altLang="ja-JP" dirty="0"/>
              <a:t>[go],[</a:t>
            </a:r>
            <a:r>
              <a:rPr lang="en-US" altLang="ja-JP" dirty="0" err="1"/>
              <a:t>ing</a:t>
            </a:r>
            <a:r>
              <a:rPr lang="en-US" altLang="ja-JP" dirty="0"/>
              <a:t>]</a:t>
            </a:r>
          </a:p>
          <a:p>
            <a:pPr marL="685800" lvl="2" indent="0">
              <a:buNone/>
            </a:pPr>
            <a:endParaRPr lang="en-US" altLang="ja-JP" dirty="0"/>
          </a:p>
          <a:p>
            <a:pPr lvl="1"/>
            <a:r>
              <a:rPr lang="ja-JP" altLang="en-US" dirty="0"/>
              <a:t>事前学習済みの公開モデル</a:t>
            </a:r>
            <a:endParaRPr lang="en-US" altLang="ja-JP" dirty="0"/>
          </a:p>
          <a:p>
            <a:pPr marL="685800" lvl="2" indent="0">
              <a:buNone/>
            </a:pPr>
            <a:r>
              <a:rPr lang="ja-JP" altLang="en-US" dirty="0"/>
              <a:t>コーパス：</a:t>
            </a:r>
            <a:r>
              <a:rPr lang="en-US" altLang="ja-JP" dirty="0"/>
              <a:t>Wikipedia2017</a:t>
            </a:r>
            <a:r>
              <a:rPr lang="ja-JP" altLang="en-US" dirty="0"/>
              <a:t>など</a:t>
            </a:r>
            <a:endParaRPr lang="en-US" altLang="ja-JP" dirty="0"/>
          </a:p>
          <a:p>
            <a:pPr marL="685800" lvl="2" indent="0">
              <a:buNone/>
            </a:pPr>
            <a:r>
              <a:rPr lang="ja-JP" altLang="en-US" dirty="0"/>
              <a:t>語彙数：</a:t>
            </a:r>
            <a:r>
              <a:rPr lang="en-US" altLang="ja-JP" dirty="0"/>
              <a:t>999999</a:t>
            </a:r>
            <a:r>
              <a:rPr lang="ja-JP" altLang="en-US" dirty="0"/>
              <a:t>語</a:t>
            </a:r>
            <a:endParaRPr lang="en-US" altLang="ja-JP" dirty="0"/>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34</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714541" y="5928312"/>
            <a:ext cx="6266021" cy="830997"/>
          </a:xfrm>
          <a:prstGeom prst="rect">
            <a:avLst/>
          </a:prstGeom>
          <a:noFill/>
        </p:spPr>
        <p:txBody>
          <a:bodyPr wrap="square" rtlCol="0">
            <a:spAutoFit/>
          </a:bodyPr>
          <a:lstStyle/>
          <a:p>
            <a:r>
              <a:rPr lang="en-US" altLang="ja-JP" sz="1200" dirty="0">
                <a:solidFill>
                  <a:schemeClr val="bg1"/>
                </a:solidFill>
                <a:latin typeface="+mj-lt"/>
              </a:rPr>
              <a:t>Piotr Bojanowski, Edouard Grave, Armand </a:t>
            </a:r>
            <a:r>
              <a:rPr lang="en-US" altLang="ja-JP" sz="1200" dirty="0" err="1">
                <a:solidFill>
                  <a:schemeClr val="bg1"/>
                </a:solidFill>
                <a:latin typeface="+mj-lt"/>
              </a:rPr>
              <a:t>Joulin</a:t>
            </a:r>
            <a:r>
              <a:rPr lang="en-US" altLang="ja-JP" sz="1200" dirty="0">
                <a:solidFill>
                  <a:schemeClr val="bg1"/>
                </a:solidFill>
                <a:latin typeface="+mj-lt"/>
              </a:rPr>
              <a:t>, and Tomas </a:t>
            </a:r>
            <a:r>
              <a:rPr lang="en-US" altLang="ja-JP" sz="1200" dirty="0" err="1">
                <a:solidFill>
                  <a:schemeClr val="bg1"/>
                </a:solidFill>
                <a:latin typeface="+mj-lt"/>
              </a:rPr>
              <a:t>Mikolov</a:t>
            </a:r>
            <a:r>
              <a:rPr lang="en-US" altLang="ja-JP" sz="1200" dirty="0">
                <a:solidFill>
                  <a:schemeClr val="bg1"/>
                </a:solidFill>
                <a:latin typeface="+mj-lt"/>
              </a:rPr>
              <a:t>. </a:t>
            </a:r>
          </a:p>
          <a:p>
            <a:r>
              <a:rPr lang="en-US" altLang="ja-JP" sz="1200" dirty="0">
                <a:solidFill>
                  <a:schemeClr val="bg1"/>
                </a:solidFill>
                <a:latin typeface="+mj-lt"/>
              </a:rPr>
              <a:t>Enriching word vectors with </a:t>
            </a:r>
            <a:r>
              <a:rPr lang="en-US" altLang="ja-JP" sz="1200" dirty="0" err="1">
                <a:solidFill>
                  <a:schemeClr val="bg1"/>
                </a:solidFill>
                <a:latin typeface="+mj-lt"/>
              </a:rPr>
              <a:t>subword</a:t>
            </a:r>
            <a:r>
              <a:rPr lang="en-US" altLang="ja-JP" sz="1200" dirty="0">
                <a:solidFill>
                  <a:schemeClr val="bg1"/>
                </a:solidFill>
                <a:latin typeface="+mj-lt"/>
              </a:rPr>
              <a:t> information. </a:t>
            </a:r>
          </a:p>
          <a:p>
            <a:r>
              <a:rPr lang="en-US" altLang="ja-JP" sz="1200" dirty="0">
                <a:solidFill>
                  <a:schemeClr val="bg1"/>
                </a:solidFill>
                <a:latin typeface="+mj-lt"/>
              </a:rPr>
              <a:t>Transactions of the Association for Computational Linguistics,</a:t>
            </a:r>
          </a:p>
          <a:p>
            <a:r>
              <a:rPr lang="en-US" altLang="ja-JP" sz="1200" dirty="0">
                <a:solidFill>
                  <a:schemeClr val="bg1"/>
                </a:solidFill>
                <a:latin typeface="+mj-lt"/>
              </a:rPr>
              <a:t>2017.</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367487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en-US" altLang="zh-CN" sz="4000" dirty="0">
                <a:latin typeface="たぬき油性マジック" panose="02000600000000000000" pitchFamily="2" charset="-128"/>
                <a:ea typeface="たぬき油性マジック" panose="02000600000000000000" pitchFamily="2" charset="-128"/>
              </a:rPr>
              <a:t>NLP </a:t>
            </a:r>
            <a:r>
              <a:rPr lang="ja-JP" altLang="en-US" sz="4000" dirty="0">
                <a:latin typeface="たぬき油性マジック" panose="02000600000000000000" pitchFamily="2" charset="-128"/>
                <a:ea typeface="たぬき油性マジック" panose="02000600000000000000" pitchFamily="2" charset="-128"/>
              </a:rPr>
              <a:t>の単語 </a:t>
            </a:r>
            <a:r>
              <a:rPr lang="en-US" altLang="zh-CN" sz="4000" dirty="0">
                <a:latin typeface="たぬき油性マジック" panose="02000600000000000000" pitchFamily="2" charset="-128"/>
                <a:ea typeface="たぬき油性マジック" panose="02000600000000000000" pitchFamily="2" charset="-128"/>
              </a:rPr>
              <a:t>Embedding </a:t>
            </a:r>
            <a:r>
              <a:rPr lang="ja-JP" altLang="en-US" sz="4000" dirty="0">
                <a:latin typeface="たぬき油性マジック" panose="02000600000000000000" pitchFamily="2" charset="-128"/>
                <a:ea typeface="たぬき油性マジック" panose="02000600000000000000" pitchFamily="2" charset="-128"/>
              </a:rPr>
              <a:t>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err="1"/>
              <a:t>ElMo</a:t>
            </a:r>
            <a:endParaRPr lang="en-US" altLang="ja-JP" dirty="0"/>
          </a:p>
          <a:p>
            <a:pPr lvl="1"/>
            <a:r>
              <a:rPr lang="ja-JP" altLang="en-US" dirty="0">
                <a:effectLst/>
              </a:rPr>
              <a:t>双方向言語モデルを大規模コーパスを用いて学習</a:t>
            </a:r>
            <a:endParaRPr lang="en-US" altLang="ja-JP" dirty="0">
              <a:effectLst/>
            </a:endParaRPr>
          </a:p>
          <a:p>
            <a:pPr lvl="1"/>
            <a:r>
              <a:rPr lang="ja-JP" altLang="en-US" dirty="0">
                <a:effectLst/>
              </a:rPr>
              <a:t>文脈を考慮した単語 </a:t>
            </a:r>
            <a:r>
              <a:rPr lang="en-US" altLang="ja-JP" dirty="0">
                <a:effectLst/>
              </a:rPr>
              <a:t>Embedding </a:t>
            </a:r>
            <a:r>
              <a:rPr lang="ja-JP" altLang="en-US" dirty="0">
                <a:effectLst/>
              </a:rPr>
              <a:t>の獲得を目的とする</a:t>
            </a:r>
            <a:endParaRPr lang="en-US" altLang="ja-JP" dirty="0">
              <a:effectLst/>
            </a:endParaRPr>
          </a:p>
          <a:p>
            <a:pPr lvl="1"/>
            <a:endParaRPr lang="en-US" altLang="ja-JP" dirty="0"/>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35</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628650" y="5731873"/>
            <a:ext cx="6266021" cy="1015663"/>
          </a:xfrm>
          <a:prstGeom prst="rect">
            <a:avLst/>
          </a:prstGeom>
          <a:noFill/>
        </p:spPr>
        <p:txBody>
          <a:bodyPr wrap="square" rtlCol="0">
            <a:spAutoFit/>
          </a:bodyPr>
          <a:lstStyle/>
          <a:p>
            <a:r>
              <a:rPr lang="en-US" altLang="ja-JP" sz="1200" dirty="0">
                <a:solidFill>
                  <a:schemeClr val="bg1"/>
                </a:solidFill>
                <a:latin typeface="+mj-lt"/>
              </a:rPr>
              <a:t>Peters, Matthew E. and  Neumann, Mark and </a:t>
            </a:r>
            <a:r>
              <a:rPr lang="en-US" altLang="ja-JP" sz="1200" dirty="0" err="1">
                <a:solidFill>
                  <a:schemeClr val="bg1"/>
                </a:solidFill>
                <a:latin typeface="+mj-lt"/>
              </a:rPr>
              <a:t>Iyyer</a:t>
            </a:r>
            <a:r>
              <a:rPr lang="en-US" altLang="ja-JP" sz="1200" dirty="0">
                <a:solidFill>
                  <a:schemeClr val="bg1"/>
                </a:solidFill>
                <a:latin typeface="+mj-lt"/>
              </a:rPr>
              <a:t>, Mohit and Gardner, Matt and Clark, Christopher and Lee, Kenton and </a:t>
            </a:r>
            <a:r>
              <a:rPr lang="en-US" altLang="ja-JP" sz="1200" dirty="0" err="1">
                <a:solidFill>
                  <a:schemeClr val="bg1"/>
                </a:solidFill>
                <a:latin typeface="+mj-lt"/>
              </a:rPr>
              <a:t>Zettlemoyer</a:t>
            </a:r>
            <a:r>
              <a:rPr lang="en-US" altLang="ja-JP" sz="1200" dirty="0">
                <a:solidFill>
                  <a:schemeClr val="bg1"/>
                </a:solidFill>
                <a:latin typeface="+mj-lt"/>
              </a:rPr>
              <a:t>, Luke</a:t>
            </a:r>
          </a:p>
          <a:p>
            <a:r>
              <a:rPr lang="en-US" altLang="ja-JP" sz="1200" dirty="0">
                <a:solidFill>
                  <a:schemeClr val="bg1"/>
                </a:solidFill>
                <a:latin typeface="+mj-lt"/>
              </a:rPr>
              <a:t>Deep contextualized word representations</a:t>
            </a:r>
          </a:p>
          <a:p>
            <a:r>
              <a:rPr lang="en-US" altLang="ja-JP" sz="1200" dirty="0">
                <a:solidFill>
                  <a:schemeClr val="bg1"/>
                </a:solidFill>
                <a:latin typeface="+mj-lt"/>
              </a:rPr>
              <a:t>Proc. of NAACL</a:t>
            </a:r>
          </a:p>
          <a:p>
            <a:r>
              <a:rPr lang="en-US" altLang="ja-JP" sz="1200" dirty="0">
                <a:solidFill>
                  <a:schemeClr val="bg1"/>
                </a:solidFill>
                <a:latin typeface="+mj-lt"/>
              </a:rPr>
              <a:t>2018</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71577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730356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a:t>GAN</a:t>
            </a:r>
            <a:r>
              <a:rPr lang="ja-JP" altLang="en-US" dirty="0"/>
              <a:t> の性能評価で用いられるスコア</a:t>
            </a:r>
            <a:endParaRPr lang="en-US" altLang="ja-JP" dirty="0"/>
          </a:p>
          <a:p>
            <a:pPr lvl="1"/>
            <a:r>
              <a:rPr lang="en-US" altLang="ja-JP" dirty="0"/>
              <a:t>Inception</a:t>
            </a:r>
            <a:r>
              <a:rPr lang="ja-JP" altLang="en-US" dirty="0"/>
              <a:t> </a:t>
            </a:r>
            <a:r>
              <a:rPr lang="en-US" altLang="ja-JP" dirty="0"/>
              <a:t>Score</a:t>
            </a:r>
          </a:p>
          <a:p>
            <a:pPr lvl="1"/>
            <a:r>
              <a:rPr lang="en-US" altLang="ja-JP" dirty="0"/>
              <a:t>FID</a:t>
            </a:r>
          </a:p>
          <a:p>
            <a:pPr lvl="1"/>
            <a:r>
              <a:rPr lang="en-US" altLang="ja-JP" dirty="0"/>
              <a:t>SWD</a:t>
            </a:r>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37</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582843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Inception</a:t>
            </a:r>
            <a:r>
              <a:rPr lang="ja-JP" altLang="en-US" dirty="0"/>
              <a:t> </a:t>
            </a:r>
            <a:r>
              <a:rPr lang="en-US" altLang="ja-JP" dirty="0"/>
              <a:t>Score</a:t>
            </a:r>
          </a:p>
          <a:p>
            <a:pPr lvl="1"/>
            <a:r>
              <a:rPr lang="en-US" altLang="ja-JP" dirty="0"/>
              <a:t>InceptionV3 </a:t>
            </a:r>
            <a:r>
              <a:rPr lang="ja-JP" altLang="en-US" dirty="0"/>
              <a:t>に基づいて次の観点から算出</a:t>
            </a:r>
            <a:endParaRPr lang="en-US" altLang="ja-JP" dirty="0"/>
          </a:p>
          <a:p>
            <a:pPr marL="1200150" lvl="2" indent="-514350">
              <a:buFont typeface="+mj-lt"/>
              <a:buAutoNum type="arabicPeriod"/>
            </a:pPr>
            <a:r>
              <a:rPr lang="ja-JP" altLang="en-US" dirty="0"/>
              <a:t>各画像の識別のしやすさ</a:t>
            </a:r>
            <a:endParaRPr lang="en-US" altLang="ja-JP" dirty="0"/>
          </a:p>
          <a:p>
            <a:pPr marL="1200150" lvl="2" indent="-514350">
              <a:buFont typeface="+mj-lt"/>
              <a:buAutoNum type="arabicPeriod"/>
            </a:pPr>
            <a:r>
              <a:rPr lang="ja-JP" altLang="en-US" dirty="0"/>
              <a:t>画像群の多様性の豊富さ</a:t>
            </a:r>
            <a:endParaRPr lang="en-US" altLang="ja-JP" dirty="0"/>
          </a:p>
          <a:p>
            <a:pPr marL="685800" lvl="2"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38</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4A14CA00-9602-44AE-8D01-5019AB70C3C0}"/>
              </a:ext>
            </a:extLst>
          </p:cNvPr>
          <p:cNvSpPr txBox="1"/>
          <p:nvPr/>
        </p:nvSpPr>
        <p:spPr>
          <a:xfrm>
            <a:off x="890499" y="4006900"/>
            <a:ext cx="6325771" cy="923330"/>
          </a:xfrm>
          <a:prstGeom prst="rect">
            <a:avLst/>
          </a:prstGeom>
          <a:noFill/>
        </p:spPr>
        <p:txBody>
          <a:bodyPr wrap="none" rtlCol="0">
            <a:spAutoFit/>
          </a:bodyPr>
          <a:lstStyle/>
          <a:p>
            <a:pPr algn="ctr"/>
            <a:r>
              <a:rPr kumimoji="1" lang="en-US" altLang="ja-JP" dirty="0">
                <a:solidFill>
                  <a:schemeClr val="bg1"/>
                </a:solidFill>
                <a:latin typeface="+mn-ea"/>
                <a:ea typeface="+mn-ea"/>
              </a:rPr>
              <a:t>※GAN</a:t>
            </a:r>
            <a:r>
              <a:rPr kumimoji="1" lang="ja-JP" altLang="en-US" dirty="0">
                <a:solidFill>
                  <a:schemeClr val="bg1"/>
                </a:solidFill>
                <a:latin typeface="+mn-ea"/>
                <a:ea typeface="+mn-ea"/>
              </a:rPr>
              <a:t> の生成に求められる「類似性」と「新規性」の内，</a:t>
            </a:r>
            <a:endParaRPr kumimoji="1" lang="en-US" altLang="ja-JP" dirty="0">
              <a:solidFill>
                <a:schemeClr val="bg1"/>
              </a:solidFill>
              <a:latin typeface="+mn-ea"/>
              <a:ea typeface="+mn-ea"/>
            </a:endParaRPr>
          </a:p>
          <a:p>
            <a:pPr algn="ctr"/>
            <a:r>
              <a:rPr kumimoji="1" lang="en-US" altLang="ja-JP" dirty="0">
                <a:solidFill>
                  <a:schemeClr val="bg1"/>
                </a:solidFill>
                <a:latin typeface="+mn-ea"/>
                <a:ea typeface="+mn-ea"/>
              </a:rPr>
              <a:t>2.</a:t>
            </a:r>
            <a:r>
              <a:rPr kumimoji="1" lang="ja-JP" altLang="en-US" dirty="0">
                <a:solidFill>
                  <a:schemeClr val="bg1"/>
                </a:solidFill>
                <a:latin typeface="+mn-ea"/>
                <a:ea typeface="+mn-ea"/>
              </a:rPr>
              <a:t>の観点から「新規性」を主軸として評価する指標だが，</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実画像を一切考慮しないため「類似性」は測定できない</a:t>
            </a:r>
          </a:p>
        </p:txBody>
      </p:sp>
      <p:sp>
        <p:nvSpPr>
          <p:cNvPr id="7" name="テキスト ボックス 6">
            <a:extLst>
              <a:ext uri="{FF2B5EF4-FFF2-40B4-BE49-F238E27FC236}">
                <a16:creationId xmlns:a16="http://schemas.microsoft.com/office/drawing/2014/main" id="{D576ECC1-A0BB-44DD-AE42-6D7C18D040B2}"/>
              </a:ext>
            </a:extLst>
          </p:cNvPr>
          <p:cNvSpPr txBox="1"/>
          <p:nvPr/>
        </p:nvSpPr>
        <p:spPr>
          <a:xfrm>
            <a:off x="677303" y="5255494"/>
            <a:ext cx="6636753" cy="923330"/>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テキストからの画像生成モデルの性能を評価する場合には，</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新規の入力文に対して対応する実画像が存在しないため，</a:t>
            </a:r>
            <a:endParaRPr kumimoji="1" lang="en-US" altLang="ja-JP" dirty="0">
              <a:solidFill>
                <a:schemeClr val="bg1"/>
              </a:solidFill>
              <a:latin typeface="+mn-ea"/>
              <a:ea typeface="+mn-ea"/>
            </a:endParaRPr>
          </a:p>
          <a:p>
            <a:pPr algn="ctr"/>
            <a:r>
              <a:rPr kumimoji="1" lang="en-US" altLang="ja-JP" dirty="0" err="1">
                <a:solidFill>
                  <a:schemeClr val="bg1"/>
                </a:solidFill>
                <a:latin typeface="+mn-ea"/>
                <a:ea typeface="+mn-ea"/>
              </a:rPr>
              <a:t>AttnGAN</a:t>
            </a:r>
            <a:r>
              <a:rPr kumimoji="1" lang="ja-JP" altLang="en-US" dirty="0">
                <a:solidFill>
                  <a:schemeClr val="bg1"/>
                </a:solidFill>
                <a:latin typeface="+mn-ea"/>
                <a:ea typeface="+mn-ea"/>
              </a:rPr>
              <a:t> を含め </a:t>
            </a:r>
            <a:r>
              <a:rPr kumimoji="1" lang="en-US" altLang="ja-JP" dirty="0">
                <a:solidFill>
                  <a:schemeClr val="bg1"/>
                </a:solidFill>
                <a:latin typeface="+mn-ea"/>
                <a:ea typeface="+mn-ea"/>
              </a:rPr>
              <a:t>Inception Score</a:t>
            </a:r>
            <a:r>
              <a:rPr kumimoji="1" lang="ja-JP" altLang="en-US" dirty="0">
                <a:solidFill>
                  <a:schemeClr val="bg1"/>
                </a:solidFill>
                <a:latin typeface="+mn-ea"/>
                <a:ea typeface="+mn-ea"/>
              </a:rPr>
              <a:t> が用いられることが多い．</a:t>
            </a:r>
          </a:p>
        </p:txBody>
      </p:sp>
    </p:spTree>
    <p:extLst>
      <p:ext uri="{BB962C8B-B14F-4D97-AF65-F5344CB8AC3E}">
        <p14:creationId xmlns:p14="http://schemas.microsoft.com/office/powerpoint/2010/main" val="1283895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FID</a:t>
            </a:r>
          </a:p>
          <a:p>
            <a:pPr lvl="1"/>
            <a:r>
              <a:rPr lang="en-US" altLang="ja-JP" dirty="0"/>
              <a:t>Fréchet</a:t>
            </a:r>
            <a:r>
              <a:rPr lang="ja-JP" altLang="en-US" dirty="0"/>
              <a:t> </a:t>
            </a:r>
            <a:r>
              <a:rPr lang="en-US" altLang="ja-JP" dirty="0"/>
              <a:t>Inception Distance</a:t>
            </a:r>
          </a:p>
          <a:p>
            <a:pPr lvl="1"/>
            <a:r>
              <a:rPr lang="en-US" altLang="ja-JP" dirty="0"/>
              <a:t>Inception Score </a:t>
            </a:r>
            <a:r>
              <a:rPr lang="ja-JP" altLang="en-US" dirty="0"/>
              <a:t>と異なり，生成画像</a:t>
            </a:r>
            <a:br>
              <a:rPr lang="en-US" altLang="ja-JP" dirty="0"/>
            </a:br>
            <a:r>
              <a:rPr lang="ja-JP" altLang="en-US" dirty="0"/>
              <a:t>と実画像を比較するスコア</a:t>
            </a:r>
            <a:endParaRPr lang="en-US" altLang="ja-JP" dirty="0"/>
          </a:p>
          <a:p>
            <a:pPr lvl="1"/>
            <a:r>
              <a:rPr lang="en-US" altLang="ja-JP" dirty="0"/>
              <a:t>InceptionV3</a:t>
            </a:r>
            <a:r>
              <a:rPr lang="ja-JP" altLang="en-US" dirty="0"/>
              <a:t> に基づいて実画像群との</a:t>
            </a:r>
            <a:br>
              <a:rPr lang="en-US" altLang="ja-JP" dirty="0"/>
            </a:br>
            <a:r>
              <a:rPr lang="ja-JP" altLang="en-US" dirty="0"/>
              <a:t>特徴量分布の </a:t>
            </a:r>
            <a:r>
              <a:rPr lang="en-US" altLang="ja-JP" dirty="0"/>
              <a:t>Fréchet</a:t>
            </a:r>
            <a:r>
              <a:rPr lang="ja-JP" altLang="en-US" dirty="0"/>
              <a:t> 距離を測定</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39</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3E472E62-69F2-40EE-885D-5B26ACD8D8FA}"/>
              </a:ext>
            </a:extLst>
          </p:cNvPr>
          <p:cNvSpPr txBox="1"/>
          <p:nvPr/>
        </p:nvSpPr>
        <p:spPr>
          <a:xfrm>
            <a:off x="1201766" y="4604965"/>
            <a:ext cx="6216765"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から得られる画像の特徴量ベクトルが</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普遍的に多変量正規分布に従っているという仮説に基づく</a:t>
            </a:r>
          </a:p>
        </p:txBody>
      </p:sp>
    </p:spTree>
    <p:extLst>
      <p:ext uri="{BB962C8B-B14F-4D97-AF65-F5344CB8AC3E}">
        <p14:creationId xmlns:p14="http://schemas.microsoft.com/office/powerpoint/2010/main" val="244971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lang="ja-JP" altLang="en-US" dirty="0"/>
              <a:t>創作というものは</a:t>
            </a:r>
            <a:br>
              <a:rPr lang="en-US" altLang="ja-JP" dirty="0"/>
            </a:br>
            <a:r>
              <a:rPr lang="ja-JP" altLang="en-US" dirty="0"/>
              <a:t>人間の人間による</a:t>
            </a:r>
            <a:br>
              <a:rPr lang="en-US" altLang="ja-JP" dirty="0"/>
            </a:br>
            <a:r>
              <a:rPr lang="ja-JP" altLang="en-US" dirty="0"/>
              <a:t>人間のための文化</a:t>
            </a:r>
            <a:br>
              <a:rPr lang="en-US" altLang="ja-JP" dirty="0"/>
            </a:br>
            <a:r>
              <a:rPr lang="ja-JP" altLang="en-US" dirty="0"/>
              <a:t>的活動である</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8" name="図 7">
            <a:extLst>
              <a:ext uri="{FF2B5EF4-FFF2-40B4-BE49-F238E27FC236}">
                <a16:creationId xmlns:a16="http://schemas.microsoft.com/office/drawing/2014/main" id="{E22B7A8C-3750-4337-A24F-3FDD3E1E1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56858" y="2106158"/>
            <a:ext cx="5020773" cy="4751842"/>
          </a:xfrm>
          <a:prstGeom prst="rect">
            <a:avLst/>
          </a:prstGeom>
        </p:spPr>
      </p:pic>
    </p:spTree>
    <p:extLst>
      <p:ext uri="{BB962C8B-B14F-4D97-AF65-F5344CB8AC3E}">
        <p14:creationId xmlns:p14="http://schemas.microsoft.com/office/powerpoint/2010/main" val="325175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7305849" cy="5211693"/>
          </a:xfrm>
        </p:spPr>
        <p:txBody>
          <a:bodyPr>
            <a:normAutofit/>
          </a:bodyPr>
          <a:lstStyle/>
          <a:p>
            <a:r>
              <a:rPr lang="en-US" altLang="ja-JP" dirty="0"/>
              <a:t>SWD</a:t>
            </a:r>
          </a:p>
          <a:p>
            <a:pPr lvl="1"/>
            <a:r>
              <a:rPr lang="en-US" altLang="ja-JP" dirty="0"/>
              <a:t>Sliced </a:t>
            </a:r>
            <a:r>
              <a:rPr lang="en-US" altLang="ja-JP" dirty="0">
                <a:effectLst/>
              </a:rPr>
              <a:t>Wasserstein Distance</a:t>
            </a:r>
          </a:p>
          <a:p>
            <a:pPr lvl="1"/>
            <a:r>
              <a:rPr lang="ja-JP" altLang="en-US" dirty="0">
                <a:effectLst/>
              </a:rPr>
              <a:t>画像識別機に依存しないスコア</a:t>
            </a:r>
            <a:endParaRPr lang="en-US" altLang="ja-JP" dirty="0"/>
          </a:p>
          <a:p>
            <a:pPr lvl="1"/>
            <a:r>
              <a:rPr lang="ja-JP" altLang="en-US" dirty="0">
                <a:effectLst/>
              </a:rPr>
              <a:t>実画像と生成画像の各ラプラシアンピラミッドの各レベルの </a:t>
            </a:r>
            <a:r>
              <a:rPr lang="en-US" altLang="ja-JP" dirty="0">
                <a:effectLst/>
              </a:rPr>
              <a:t>Wasserstein </a:t>
            </a:r>
            <a:r>
              <a:rPr lang="ja-JP" altLang="en-US" dirty="0">
                <a:effectLst/>
              </a:rPr>
              <a:t>距離を測定</a:t>
            </a:r>
            <a:endParaRPr lang="en-US" altLang="ja-JP" dirty="0">
              <a:effectLst/>
            </a:endParaRPr>
          </a:p>
          <a:p>
            <a:pPr lvl="1"/>
            <a:r>
              <a:rPr lang="ja-JP" altLang="en-US" dirty="0"/>
              <a:t>高解像度の生成画像の評価にも対応</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40</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CEBCCF59-8F94-4EC2-82D1-85B0636C31F3}"/>
              </a:ext>
            </a:extLst>
          </p:cNvPr>
          <p:cNvSpPr txBox="1"/>
          <p:nvPr/>
        </p:nvSpPr>
        <p:spPr>
          <a:xfrm>
            <a:off x="1528412" y="5281981"/>
            <a:ext cx="4498346"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は識別時に</a:t>
            </a:r>
            <a:r>
              <a:rPr kumimoji="1" lang="en-US" altLang="ja-JP" dirty="0">
                <a:solidFill>
                  <a:schemeClr val="bg1"/>
                </a:solidFill>
                <a:latin typeface="+mn-ea"/>
                <a:ea typeface="+mn-ea"/>
              </a:rPr>
              <a:t>299×299</a:t>
            </a:r>
            <a:r>
              <a:rPr kumimoji="1" lang="ja-JP" altLang="en-US" dirty="0">
                <a:solidFill>
                  <a:schemeClr val="bg1"/>
                </a:solidFill>
                <a:latin typeface="+mn-ea"/>
                <a:ea typeface="+mn-ea"/>
              </a:rPr>
              <a:t>に変換</a:t>
            </a:r>
            <a:endParaRPr kumimoji="1" lang="en-US" altLang="ja-JP" dirty="0">
              <a:solidFill>
                <a:schemeClr val="bg1"/>
              </a:solidFill>
              <a:latin typeface="+mn-ea"/>
              <a:ea typeface="+mn-ea"/>
            </a:endParaRPr>
          </a:p>
          <a:p>
            <a:pPr algn="r"/>
            <a:r>
              <a:rPr kumimoji="1" lang="ja-JP" altLang="en-US" dirty="0">
                <a:solidFill>
                  <a:schemeClr val="bg1"/>
                </a:solidFill>
                <a:latin typeface="+mn-ea"/>
                <a:ea typeface="+mn-ea"/>
              </a:rPr>
              <a:t>識別物体クラス数は</a:t>
            </a:r>
            <a:r>
              <a:rPr kumimoji="1" lang="en-US" altLang="ja-JP" dirty="0">
                <a:solidFill>
                  <a:schemeClr val="bg1"/>
                </a:solidFill>
                <a:latin typeface="+mn-ea"/>
                <a:ea typeface="+mn-ea"/>
              </a:rPr>
              <a:t>1000</a:t>
            </a:r>
            <a:endParaRPr kumimoji="1" lang="ja-JP" altLang="en-US" dirty="0">
              <a:solidFill>
                <a:schemeClr val="bg1"/>
              </a:solidFill>
              <a:latin typeface="+mn-ea"/>
              <a:ea typeface="+mn-ea"/>
            </a:endParaRPr>
          </a:p>
        </p:txBody>
      </p:sp>
    </p:spTree>
    <p:extLst>
      <p:ext uri="{BB962C8B-B14F-4D97-AF65-F5344CB8AC3E}">
        <p14:creationId xmlns:p14="http://schemas.microsoft.com/office/powerpoint/2010/main" val="315075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41</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0737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120496" cy="5211693"/>
          </a:xfrm>
        </p:spPr>
        <p:txBody>
          <a:bodyPr>
            <a:noAutofit/>
          </a:bodyPr>
          <a:lstStyle/>
          <a:p>
            <a:r>
              <a:rPr lang="en-US" altLang="ja-JP" dirty="0">
                <a:effectLst/>
              </a:rPr>
              <a:t>NLP </a:t>
            </a:r>
            <a:r>
              <a:rPr lang="ja-JP" altLang="en-US" dirty="0">
                <a:effectLst/>
              </a:rPr>
              <a:t>の単語 </a:t>
            </a:r>
            <a:r>
              <a:rPr lang="en-US" altLang="ja-JP" dirty="0">
                <a:effectLst/>
              </a:rPr>
              <a:t>Embedding </a:t>
            </a:r>
            <a:r>
              <a:rPr lang="ja-JP" altLang="en-US" dirty="0">
                <a:effectLst/>
              </a:rPr>
              <a:t>手法 により</a:t>
            </a:r>
            <a:br>
              <a:rPr lang="en-US" altLang="ja-JP" dirty="0">
                <a:effectLst/>
              </a:rPr>
            </a:br>
            <a:r>
              <a:rPr lang="ja-JP" altLang="en-US" dirty="0">
                <a:effectLst/>
              </a:rPr>
              <a:t>得られた特徴量ベクトルを </a:t>
            </a:r>
            <a:r>
              <a:rPr lang="en-US" altLang="ja-JP" dirty="0">
                <a:effectLst/>
              </a:rPr>
              <a:t>DAMSM</a:t>
            </a:r>
            <a:r>
              <a:rPr lang="ja-JP" altLang="en-US" dirty="0">
                <a:effectLst/>
              </a:rPr>
              <a:t> のテキストエンコーダの入力とする</a:t>
            </a:r>
            <a:endParaRPr lang="en-US" altLang="ja-JP" dirty="0">
              <a:effectLst/>
            </a:endParaRPr>
          </a:p>
          <a:p>
            <a:endParaRPr lang="en-US" altLang="ja-JP" dirty="0">
              <a:effectLst/>
            </a:endParaRPr>
          </a:p>
          <a:p>
            <a:r>
              <a:rPr lang="en-US" altLang="ja-JP" dirty="0"/>
              <a:t>DAMSM</a:t>
            </a:r>
            <a:r>
              <a:rPr lang="ja-JP" altLang="en-US" dirty="0"/>
              <a:t> と </a:t>
            </a:r>
            <a:r>
              <a:rPr lang="en-US" altLang="ja-JP" dirty="0"/>
              <a:t>GAN</a:t>
            </a:r>
            <a:r>
              <a:rPr lang="ja-JP" altLang="en-US" dirty="0"/>
              <a:t> の同期的学習</a:t>
            </a:r>
            <a:endParaRPr lang="en-US" altLang="ja-JP" dirty="0"/>
          </a:p>
          <a:p>
            <a:endParaRPr lang="en-US" altLang="ja-JP" dirty="0"/>
          </a:p>
          <a:p>
            <a:r>
              <a:rPr lang="en-US" altLang="ja-JP" dirty="0">
                <a:effectLst/>
              </a:rPr>
              <a:t>FID</a:t>
            </a:r>
            <a:r>
              <a:rPr lang="ja-JP" altLang="en-US" dirty="0">
                <a:effectLst/>
              </a:rPr>
              <a:t> 及び </a:t>
            </a:r>
            <a:r>
              <a:rPr lang="en-US" altLang="ja-JP" dirty="0">
                <a:effectLst/>
              </a:rPr>
              <a:t>SWD</a:t>
            </a:r>
            <a:r>
              <a:rPr lang="ja-JP" altLang="en-US" dirty="0">
                <a:effectLst/>
              </a:rPr>
              <a:t> により実画像と</a:t>
            </a:r>
            <a:br>
              <a:rPr lang="en-US" altLang="ja-JP" dirty="0"/>
            </a:br>
            <a:r>
              <a:rPr lang="ja-JP" altLang="en-US" dirty="0">
                <a:effectLst/>
              </a:rPr>
              <a:t>生成画像の乖離の抑制を図る</a:t>
            </a:r>
            <a:br>
              <a:rPr lang="ja-JP" altLang="en-US" dirty="0">
                <a:effectLst/>
              </a:rPr>
            </a:b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42</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095167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673293" cy="5664736"/>
          </a:xfrm>
        </p:spPr>
        <p:txBody>
          <a:bodyPr>
            <a:normAutofit/>
          </a:bodyPr>
          <a:lstStyle/>
          <a:p>
            <a:r>
              <a:rPr lang="en-US" altLang="ja-JP" dirty="0">
                <a:effectLst/>
              </a:rPr>
              <a:t>NLP </a:t>
            </a:r>
            <a:r>
              <a:rPr lang="ja-JP" altLang="en-US" dirty="0">
                <a:effectLst/>
              </a:rPr>
              <a:t>の単語 </a:t>
            </a:r>
            <a:r>
              <a:rPr lang="en-US" altLang="ja-JP" dirty="0">
                <a:effectLst/>
              </a:rPr>
              <a:t>Embedding </a:t>
            </a:r>
            <a:r>
              <a:rPr lang="ja-JP" altLang="en-US" dirty="0">
                <a:effectLst/>
              </a:rPr>
              <a:t>手法</a:t>
            </a:r>
            <a:endParaRPr lang="en-US" altLang="ja-JP" dirty="0">
              <a:effectLst/>
            </a:endParaRPr>
          </a:p>
          <a:p>
            <a:pPr lvl="1"/>
            <a:r>
              <a:rPr lang="ja-JP" altLang="en-US" sz="2800" dirty="0"/>
              <a:t>大規模コーパスによる学習だからこそ得られた</a:t>
            </a:r>
            <a:br>
              <a:rPr lang="en-US" altLang="ja-JP" sz="2800" dirty="0"/>
            </a:br>
            <a:r>
              <a:rPr lang="ja-JP" altLang="en-US" sz="2800" dirty="0">
                <a:effectLst/>
              </a:rPr>
              <a:t>単語自身が内包する文化的背景や社会的文脈の</a:t>
            </a:r>
            <a:br>
              <a:rPr lang="en-US" altLang="ja-JP" sz="2800" dirty="0">
                <a:effectLst/>
              </a:rPr>
            </a:br>
            <a:r>
              <a:rPr lang="ja-JP" altLang="en-US" sz="2800" dirty="0">
                <a:effectLst/>
              </a:rPr>
              <a:t>情報を </a:t>
            </a:r>
            <a:r>
              <a:rPr lang="en-US" altLang="ja-JP" sz="2800" dirty="0">
                <a:effectLst/>
              </a:rPr>
              <a:t>DAMSM</a:t>
            </a:r>
            <a:r>
              <a:rPr lang="ja-JP" altLang="en-US" sz="2800" dirty="0">
                <a:effectLst/>
              </a:rPr>
              <a:t> のテキストエンコーダに与える</a:t>
            </a:r>
            <a:endParaRPr lang="en-US" altLang="ja-JP" sz="2800" dirty="0">
              <a:effectLst/>
            </a:endParaRPr>
          </a:p>
          <a:p>
            <a:pPr lvl="1"/>
            <a:endParaRPr lang="en-US" altLang="ja-JP" sz="2800" dirty="0"/>
          </a:p>
          <a:p>
            <a:pPr lvl="1"/>
            <a:r>
              <a:rPr lang="ja-JP" altLang="en-US" sz="2800" dirty="0"/>
              <a:t>将来的に画像生成の際の入力テキストとして</a:t>
            </a:r>
            <a:br>
              <a:rPr lang="en-US" altLang="ja-JP" sz="2800" dirty="0"/>
            </a:br>
            <a:r>
              <a:rPr lang="ja-JP" altLang="en-US" sz="2800" dirty="0"/>
              <a:t>訓練データ内のキャプション中に存在しない</a:t>
            </a:r>
            <a:br>
              <a:rPr lang="en-US" altLang="ja-JP" sz="2800" dirty="0"/>
            </a:br>
            <a:r>
              <a:rPr lang="ja-JP" altLang="en-US" sz="2800" dirty="0"/>
              <a:t>未知語も取り扱えるようになる可能性がある</a:t>
            </a:r>
            <a:endParaRPr lang="en-US" altLang="ja-JP" sz="2800" dirty="0"/>
          </a:p>
          <a:p>
            <a:pPr marL="342900" lvl="1" indent="0">
              <a:buNone/>
            </a:pPr>
            <a:endParaRPr lang="en-US" altLang="ja-JP" sz="2800" dirty="0"/>
          </a:p>
          <a:p>
            <a:pPr lvl="1"/>
            <a:r>
              <a:rPr lang="en-US" altLang="ja-JP" sz="2800" dirty="0">
                <a:effectLst/>
              </a:rPr>
              <a:t>Word2Vec</a:t>
            </a:r>
            <a:r>
              <a:rPr lang="ja-JP" altLang="en-US" sz="2800" dirty="0">
                <a:effectLst/>
              </a:rPr>
              <a:t>，</a:t>
            </a:r>
            <a:r>
              <a:rPr lang="en-US" altLang="ja-JP" sz="2800" dirty="0" err="1">
                <a:effectLst/>
              </a:rPr>
              <a:t>GloVe</a:t>
            </a:r>
            <a:r>
              <a:rPr lang="ja-JP" altLang="en-US" sz="2800" dirty="0"/>
              <a:t>，</a:t>
            </a:r>
            <a:r>
              <a:rPr lang="en-US" altLang="ja-JP" sz="2800" dirty="0" err="1"/>
              <a:t>fastText</a:t>
            </a:r>
            <a:r>
              <a:rPr lang="ja-JP" altLang="en-US" sz="2800" dirty="0"/>
              <a:t>，</a:t>
            </a:r>
            <a:r>
              <a:rPr lang="en-US" altLang="ja-JP" sz="2800" dirty="0" err="1"/>
              <a:t>ElMo</a:t>
            </a:r>
            <a:br>
              <a:rPr lang="en-US" altLang="ja-JP" sz="2800" dirty="0"/>
            </a:br>
            <a:r>
              <a:rPr lang="ja-JP" altLang="en-US" sz="2800" dirty="0"/>
              <a:t>の</a:t>
            </a:r>
            <a:r>
              <a:rPr lang="en-US" altLang="ja-JP" sz="2800" dirty="0"/>
              <a:t>4</a:t>
            </a:r>
            <a:r>
              <a:rPr lang="ja-JP" altLang="en-US" sz="2800" dirty="0"/>
              <a:t>手法を対象として，</a:t>
            </a:r>
            <a:br>
              <a:rPr lang="en-US" altLang="ja-JP" sz="2800" dirty="0"/>
            </a:br>
            <a:r>
              <a:rPr lang="ja-JP" altLang="en-US" sz="2800" dirty="0"/>
              <a:t>従来手法との比較をする</a:t>
            </a:r>
            <a:br>
              <a:rPr lang="ja-JP" altLang="en-US" sz="2800" dirty="0">
                <a:effectLst/>
              </a:rPr>
            </a:b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43</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444294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8" y="1538242"/>
            <a:ext cx="8930987" cy="6026340"/>
          </a:xfrm>
        </p:spPr>
        <p:txBody>
          <a:bodyPr>
            <a:normAutofit/>
          </a:bodyPr>
          <a:lstStyle/>
          <a:p>
            <a:r>
              <a:rPr lang="en-US" altLang="ja-JP" sz="3600" dirty="0"/>
              <a:t>DAMSM</a:t>
            </a:r>
            <a:r>
              <a:rPr lang="ja-JP" altLang="en-US" sz="3600" dirty="0"/>
              <a:t> と </a:t>
            </a:r>
            <a:r>
              <a:rPr lang="en-US" altLang="ja-JP" sz="3600" dirty="0"/>
              <a:t>GAN</a:t>
            </a:r>
            <a:r>
              <a:rPr lang="ja-JP" altLang="en-US" sz="3600" dirty="0"/>
              <a:t> の同期的学習</a:t>
            </a:r>
            <a:endParaRPr lang="en-US" altLang="ja-JP" sz="3600" dirty="0"/>
          </a:p>
          <a:p>
            <a:pPr lvl="1"/>
            <a:r>
              <a:rPr lang="en-US" altLang="ja-JP" sz="2800" dirty="0">
                <a:effectLst/>
              </a:rPr>
              <a:t>DAMSM</a:t>
            </a:r>
            <a:r>
              <a:rPr lang="ja-JP" altLang="en-US" sz="2800" dirty="0">
                <a:effectLst/>
              </a:rPr>
              <a:t> のデータ数</a:t>
            </a:r>
            <a:r>
              <a:rPr lang="en-US" altLang="ja-JP" sz="2800" dirty="0">
                <a:effectLst/>
              </a:rPr>
              <a:t>(</a:t>
            </a:r>
            <a:r>
              <a:rPr lang="ja-JP" altLang="en-US" sz="2800" dirty="0">
                <a:effectLst/>
              </a:rPr>
              <a:t>特に画像</a:t>
            </a:r>
            <a:r>
              <a:rPr lang="en-US" altLang="ja-JP" sz="2800" dirty="0">
                <a:effectLst/>
              </a:rPr>
              <a:t>)</a:t>
            </a:r>
            <a:r>
              <a:rPr lang="ja-JP" altLang="en-US" sz="2800" dirty="0">
                <a:effectLst/>
              </a:rPr>
              <a:t>は増やしたいが，</a:t>
            </a:r>
            <a:br>
              <a:rPr lang="en-US" altLang="ja-JP" sz="2800" dirty="0">
                <a:effectLst/>
              </a:rPr>
            </a:br>
            <a:r>
              <a:rPr lang="ja-JP" altLang="en-US" sz="2800" dirty="0">
                <a:effectLst/>
              </a:rPr>
              <a:t>画像とキャプションとの整合性は保ちたいため，</a:t>
            </a:r>
            <a:br>
              <a:rPr lang="en-US" altLang="ja-JP" sz="2800" dirty="0">
                <a:effectLst/>
              </a:rPr>
            </a:br>
            <a:r>
              <a:rPr lang="ja-JP" altLang="en-US" sz="2800" dirty="0">
                <a:effectLst/>
              </a:rPr>
              <a:t>無闇矢鱈に変換</a:t>
            </a:r>
            <a:r>
              <a:rPr lang="ja-JP" altLang="en-US" sz="2800" dirty="0"/>
              <a:t>を伴う</a:t>
            </a:r>
            <a:r>
              <a:rPr lang="ja-JP" altLang="en-US" sz="2800" dirty="0">
                <a:effectLst/>
              </a:rPr>
              <a:t>データ拡張は避けたい</a:t>
            </a:r>
            <a:endParaRPr lang="en-US" altLang="ja-JP" sz="2800" dirty="0">
              <a:effectLst/>
            </a:endParaRPr>
          </a:p>
          <a:p>
            <a:pPr lvl="1"/>
            <a:endParaRPr lang="en-US" altLang="ja-JP" sz="2800" dirty="0"/>
          </a:p>
          <a:p>
            <a:pPr lvl="1"/>
            <a:r>
              <a:rPr lang="en-US" altLang="ja-JP" sz="2800" dirty="0" err="1">
                <a:effectLst/>
              </a:rPr>
              <a:t>AttnGAN</a:t>
            </a:r>
            <a:r>
              <a:rPr lang="ja-JP" altLang="en-US" sz="2800" dirty="0">
                <a:effectLst/>
              </a:rPr>
              <a:t> による生成画像は不安定ではあるが，</a:t>
            </a:r>
            <a:br>
              <a:rPr lang="en-US" altLang="ja-JP" sz="2800" dirty="0">
                <a:effectLst/>
              </a:rPr>
            </a:br>
            <a:r>
              <a:rPr lang="en-US" altLang="ja-JP" sz="2800" dirty="0">
                <a:effectLst/>
              </a:rPr>
              <a:t>DAMSM</a:t>
            </a:r>
            <a:r>
              <a:rPr lang="ja-JP" altLang="en-US" sz="2800" dirty="0">
                <a:effectLst/>
              </a:rPr>
              <a:t> による </a:t>
            </a:r>
            <a:r>
              <a:rPr lang="en-US" altLang="ja-JP" sz="2800" dirty="0">
                <a:effectLst/>
              </a:rPr>
              <a:t>Attention</a:t>
            </a:r>
            <a:r>
              <a:rPr lang="ja-JP" altLang="en-US" sz="2800" dirty="0">
                <a:effectLst/>
              </a:rPr>
              <a:t> の影響</a:t>
            </a:r>
            <a:r>
              <a:rPr lang="ja-JP" altLang="en-US" sz="2800" dirty="0"/>
              <a:t>で</a:t>
            </a:r>
            <a:r>
              <a:rPr lang="ja-JP" altLang="en-US" sz="2800" dirty="0">
                <a:effectLst/>
              </a:rPr>
              <a:t>特色ある単語</a:t>
            </a:r>
            <a:br>
              <a:rPr lang="en-US" altLang="ja-JP" sz="2800" dirty="0">
                <a:effectLst/>
              </a:rPr>
            </a:br>
            <a:r>
              <a:rPr lang="ja-JP" altLang="en-US" sz="2800" dirty="0">
                <a:effectLst/>
              </a:rPr>
              <a:t>の特徴は色濃く反映されている（特に色など）</a:t>
            </a:r>
            <a:endParaRPr lang="en-US" altLang="ja-JP" sz="2800" dirty="0">
              <a:effectLst/>
            </a:endParaRPr>
          </a:p>
          <a:p>
            <a:pPr lvl="1"/>
            <a:endParaRPr lang="en-US" altLang="ja-JP" sz="2800" dirty="0"/>
          </a:p>
          <a:p>
            <a:pPr lvl="1"/>
            <a:r>
              <a:rPr lang="ja-JP" altLang="en-US" sz="2800" dirty="0">
                <a:effectLst/>
              </a:rPr>
              <a:t>画像のデータ不足補填のために，</a:t>
            </a:r>
            <a:br>
              <a:rPr lang="en-US" altLang="ja-JP" sz="2800" dirty="0"/>
            </a:br>
            <a:r>
              <a:rPr lang="en-US" altLang="ja-JP" sz="2800" dirty="0"/>
              <a:t>G</a:t>
            </a:r>
            <a:r>
              <a:rPr lang="en-US" altLang="ja-JP" sz="2800" dirty="0">
                <a:effectLst/>
              </a:rPr>
              <a:t>AN</a:t>
            </a:r>
            <a:r>
              <a:rPr lang="ja-JP" altLang="en-US" sz="2800" dirty="0">
                <a:effectLst/>
              </a:rPr>
              <a:t> と同期的に学習させることで，</a:t>
            </a:r>
            <a:br>
              <a:rPr lang="en-US" altLang="ja-JP" sz="2800" dirty="0">
                <a:effectLst/>
              </a:rPr>
            </a:br>
            <a:r>
              <a:rPr lang="ja-JP" altLang="en-US" sz="2800" dirty="0">
                <a:effectLst/>
              </a:rPr>
              <a:t>生成画像の情報も </a:t>
            </a:r>
            <a:r>
              <a:rPr lang="en-US" altLang="ja-JP" sz="2800" dirty="0">
                <a:effectLst/>
              </a:rPr>
              <a:t>DAMSM</a:t>
            </a:r>
            <a:r>
              <a:rPr lang="ja-JP" altLang="en-US" sz="2800" dirty="0">
                <a:effectLst/>
              </a:rPr>
              <a:t> に与える</a:t>
            </a:r>
            <a:br>
              <a:rPr lang="ja-JP" altLang="en-US" sz="2800" dirty="0">
                <a:effectLst/>
              </a:rPr>
            </a:b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44</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955396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295064" cy="6026340"/>
          </a:xfrm>
        </p:spPr>
        <p:txBody>
          <a:bodyPr>
            <a:normAutofit/>
          </a:bodyPr>
          <a:lstStyle/>
          <a:p>
            <a:r>
              <a:rPr lang="en-US" altLang="ja-JP" sz="3600" dirty="0">
                <a:effectLst/>
              </a:rPr>
              <a:t>FID</a:t>
            </a:r>
            <a:r>
              <a:rPr lang="ja-JP" altLang="en-US" sz="3600" dirty="0">
                <a:effectLst/>
              </a:rPr>
              <a:t> 及び </a:t>
            </a:r>
            <a:r>
              <a:rPr lang="en-US" altLang="ja-JP" sz="3600" dirty="0">
                <a:effectLst/>
              </a:rPr>
              <a:t>SWD</a:t>
            </a:r>
            <a:r>
              <a:rPr lang="ja-JP" altLang="en-US" sz="3600" dirty="0">
                <a:effectLst/>
              </a:rPr>
              <a:t> による乖離の抑制</a:t>
            </a:r>
            <a:endParaRPr lang="en-US" altLang="ja-JP" sz="2800" dirty="0"/>
          </a:p>
          <a:p>
            <a:pPr lvl="1"/>
            <a:r>
              <a:rPr lang="ja-JP" altLang="en-US" sz="2800" dirty="0">
                <a:effectLst/>
              </a:rPr>
              <a:t>訓練データの情報や，入力テキストの内容， </a:t>
            </a:r>
            <a:r>
              <a:rPr lang="en-US" altLang="ja-JP" sz="2800" dirty="0">
                <a:effectLst/>
              </a:rPr>
              <a:t>DAMSM</a:t>
            </a:r>
            <a:r>
              <a:rPr lang="ja-JP" altLang="en-US" sz="2800" dirty="0"/>
              <a:t>・</a:t>
            </a:r>
            <a:r>
              <a:rPr lang="en-US" altLang="ja-JP" sz="2800" dirty="0">
                <a:effectLst/>
              </a:rPr>
              <a:t>Generator</a:t>
            </a:r>
            <a:r>
              <a:rPr lang="ja-JP" altLang="en-US" sz="2800" dirty="0"/>
              <a:t>・</a:t>
            </a:r>
            <a:r>
              <a:rPr lang="en-US" altLang="ja-JP" sz="2800" dirty="0">
                <a:effectLst/>
              </a:rPr>
              <a:t>Discriminator</a:t>
            </a:r>
            <a:r>
              <a:rPr lang="ja-JP" altLang="en-US" sz="2800" dirty="0">
                <a:effectLst/>
              </a:rPr>
              <a:t> の学習の</a:t>
            </a:r>
            <a:br>
              <a:rPr lang="en-US" altLang="ja-JP" sz="2800" dirty="0">
                <a:effectLst/>
              </a:rPr>
            </a:br>
            <a:r>
              <a:rPr lang="ja-JP" altLang="en-US" sz="2800" dirty="0">
                <a:effectLst/>
              </a:rPr>
              <a:t>様子によっては，入力テキストの内容を反映</a:t>
            </a:r>
            <a:br>
              <a:rPr lang="en-US" altLang="ja-JP" sz="2800" dirty="0">
                <a:effectLst/>
              </a:rPr>
            </a:br>
            <a:r>
              <a:rPr lang="ja-JP" altLang="en-US" sz="2800" dirty="0">
                <a:effectLst/>
              </a:rPr>
              <a:t>しつつも実画像とは乖離した生成画像が生じてしまう現象がみられる</a:t>
            </a:r>
            <a:endParaRPr lang="en-US" altLang="ja-JP" sz="2800" dirty="0">
              <a:effectLst/>
            </a:endParaRPr>
          </a:p>
          <a:p>
            <a:pPr lvl="1"/>
            <a:endParaRPr lang="en-US" altLang="ja-JP" sz="2800" dirty="0"/>
          </a:p>
          <a:p>
            <a:pPr lvl="1"/>
            <a:r>
              <a:rPr lang="ja-JP" altLang="en-US" sz="2800" dirty="0">
                <a:effectLst/>
              </a:rPr>
              <a:t>生成画像と実画像との距離を</a:t>
            </a:r>
            <a:br>
              <a:rPr lang="en-US" altLang="ja-JP" sz="2800" dirty="0">
                <a:effectLst/>
              </a:rPr>
            </a:br>
            <a:r>
              <a:rPr lang="en-US" altLang="ja-JP" sz="2800" dirty="0">
                <a:effectLst/>
              </a:rPr>
              <a:t>FID</a:t>
            </a:r>
            <a:r>
              <a:rPr lang="ja-JP" altLang="en-US" sz="2800" dirty="0">
                <a:effectLst/>
              </a:rPr>
              <a:t> 及び </a:t>
            </a:r>
            <a:r>
              <a:rPr lang="en-US" altLang="ja-JP" sz="2800" dirty="0">
                <a:effectLst/>
              </a:rPr>
              <a:t>SWD</a:t>
            </a:r>
            <a:r>
              <a:rPr lang="ja-JP" altLang="en-US" sz="2800" dirty="0">
                <a:effectLst/>
              </a:rPr>
              <a:t> として損失関数</a:t>
            </a:r>
            <a:br>
              <a:rPr lang="en-US" altLang="ja-JP" sz="2800" dirty="0">
                <a:effectLst/>
              </a:rPr>
            </a:br>
            <a:r>
              <a:rPr lang="ja-JP" altLang="en-US" sz="2800" dirty="0">
                <a:effectLst/>
              </a:rPr>
              <a:t>に加味すること</a:t>
            </a:r>
            <a:r>
              <a:rPr lang="ja-JP" altLang="en-US" sz="2800" dirty="0"/>
              <a:t>により</a:t>
            </a:r>
            <a:r>
              <a:rPr lang="ja-JP" altLang="en-US" sz="2800" dirty="0">
                <a:effectLst/>
              </a:rPr>
              <a:t>乖離の</a:t>
            </a:r>
            <a:br>
              <a:rPr lang="en-US" altLang="ja-JP" sz="2800" dirty="0">
                <a:effectLst/>
              </a:rPr>
            </a:br>
            <a:r>
              <a:rPr lang="ja-JP" altLang="en-US" sz="2800" dirty="0">
                <a:effectLst/>
              </a:rPr>
              <a:t>抑制を図る</a:t>
            </a:r>
            <a:endParaRPr lang="en-US" altLang="ja-JP" sz="2800" dirty="0">
              <a:effectLst/>
            </a:endParaRP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45</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9" name="テキスト ボックス 8">
            <a:extLst>
              <a:ext uri="{FF2B5EF4-FFF2-40B4-BE49-F238E27FC236}">
                <a16:creationId xmlns:a16="http://schemas.microsoft.com/office/drawing/2014/main" id="{55A0C169-921C-45F6-9AAD-F1E773393FEF}"/>
              </a:ext>
            </a:extLst>
          </p:cNvPr>
          <p:cNvSpPr txBox="1"/>
          <p:nvPr/>
        </p:nvSpPr>
        <p:spPr>
          <a:xfrm>
            <a:off x="1272148" y="6109620"/>
            <a:ext cx="5732660" cy="646331"/>
          </a:xfrm>
          <a:prstGeom prst="rect">
            <a:avLst/>
          </a:prstGeom>
          <a:noFill/>
        </p:spPr>
        <p:txBody>
          <a:bodyPr wrap="none" rtlCol="0">
            <a:spAutoFit/>
          </a:bodyPr>
          <a:lstStyle/>
          <a:p>
            <a:pPr algn="ctr"/>
            <a:r>
              <a:rPr kumimoji="1" lang="en-US" altLang="ja-JP" dirty="0">
                <a:solidFill>
                  <a:schemeClr val="bg1"/>
                </a:solidFill>
                <a:latin typeface="+mn-ea"/>
                <a:ea typeface="+mn-ea"/>
              </a:rPr>
              <a:t>※FID</a:t>
            </a:r>
            <a:r>
              <a:rPr kumimoji="1" lang="ja-JP" altLang="en-US" dirty="0">
                <a:solidFill>
                  <a:schemeClr val="bg1"/>
                </a:solidFill>
                <a:latin typeface="+mn-ea"/>
                <a:ea typeface="+mn-ea"/>
              </a:rPr>
              <a:t> や </a:t>
            </a:r>
            <a:r>
              <a:rPr kumimoji="1" lang="en-US" altLang="ja-JP" dirty="0">
                <a:solidFill>
                  <a:schemeClr val="bg1"/>
                </a:solidFill>
                <a:latin typeface="+mn-ea"/>
                <a:ea typeface="+mn-ea"/>
              </a:rPr>
              <a:t>SWD</a:t>
            </a:r>
            <a:r>
              <a:rPr kumimoji="1" lang="ja-JP" altLang="en-US" dirty="0">
                <a:solidFill>
                  <a:schemeClr val="bg1"/>
                </a:solidFill>
                <a:latin typeface="+mn-ea"/>
                <a:ea typeface="+mn-ea"/>
              </a:rPr>
              <a:t> を近づけるような学習は困難なので，</a:t>
            </a:r>
            <a:br>
              <a:rPr kumimoji="1" lang="en-US" altLang="ja-JP" dirty="0">
                <a:solidFill>
                  <a:schemeClr val="bg1"/>
                </a:solidFill>
                <a:latin typeface="+mn-ea"/>
                <a:ea typeface="+mn-ea"/>
              </a:rPr>
            </a:br>
            <a:r>
              <a:rPr kumimoji="1" lang="ja-JP" altLang="en-US" dirty="0">
                <a:solidFill>
                  <a:schemeClr val="bg1"/>
                </a:solidFill>
                <a:latin typeface="+mn-ea"/>
                <a:ea typeface="+mn-ea"/>
              </a:rPr>
              <a:t>あくまで乖離が生じたときのペナルティとして課す</a:t>
            </a:r>
          </a:p>
        </p:txBody>
      </p:sp>
    </p:spTree>
    <p:extLst>
      <p:ext uri="{BB962C8B-B14F-4D97-AF65-F5344CB8AC3E}">
        <p14:creationId xmlns:p14="http://schemas.microsoft.com/office/powerpoint/2010/main" val="831891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実験</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53205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47</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実験で用いたデータセット</a:t>
            </a:r>
            <a:endParaRPr lang="en-US" altLang="ja-JP" dirty="0"/>
          </a:p>
          <a:p>
            <a:pPr lvl="1" fontAlgn="auto">
              <a:spcAft>
                <a:spcPts val="0"/>
              </a:spcAft>
            </a:pPr>
            <a:r>
              <a:rPr lang="en-US" altLang="ja-JP" dirty="0"/>
              <a:t>CUB</a:t>
            </a:r>
            <a:r>
              <a:rPr lang="ja-JP" altLang="en-US" dirty="0"/>
              <a:t> 鳥画像データセット</a:t>
            </a:r>
            <a:endParaRPr lang="en-US" altLang="ja-JP" dirty="0"/>
          </a:p>
          <a:p>
            <a:pPr lvl="1" fontAlgn="auto">
              <a:spcAft>
                <a:spcPts val="0"/>
              </a:spcAft>
            </a:pPr>
            <a:endParaRPr lang="en-US" altLang="ja-JP" dirty="0"/>
          </a:p>
          <a:p>
            <a:pPr lvl="1" fontAlgn="auto">
              <a:spcAft>
                <a:spcPts val="0"/>
              </a:spcAft>
            </a:pPr>
            <a:endParaRPr lang="en-US" altLang="ja-JP" dirty="0"/>
          </a:p>
          <a:p>
            <a:pPr lvl="1" fontAlgn="auto">
              <a:spcAft>
                <a:spcPts val="0"/>
              </a:spcAft>
            </a:pPr>
            <a:endParaRPr lang="en-US" altLang="ja-JP" dirty="0"/>
          </a:p>
          <a:p>
            <a:pPr marL="342900" lvl="1" indent="0" fontAlgn="auto">
              <a:spcAft>
                <a:spcPts val="0"/>
              </a:spcAft>
              <a:buNone/>
            </a:pPr>
            <a:endParaRPr lang="en-US" altLang="ja-JP" dirty="0"/>
          </a:p>
          <a:p>
            <a:pPr lvl="1" fontAlgn="auto">
              <a:spcAft>
                <a:spcPts val="0"/>
              </a:spcAft>
            </a:pPr>
            <a:r>
              <a:rPr lang="ja-JP" altLang="en-US" dirty="0"/>
              <a:t>全</a:t>
            </a:r>
            <a:r>
              <a:rPr lang="en-US" altLang="ja-JP" dirty="0"/>
              <a:t>200</a:t>
            </a:r>
            <a:r>
              <a:rPr lang="ja-JP" altLang="en-US" dirty="0"/>
              <a:t>種類の鳥画像</a:t>
            </a:r>
            <a:r>
              <a:rPr lang="en-US" altLang="ja-JP" dirty="0"/>
              <a:t>11788</a:t>
            </a:r>
            <a:r>
              <a:rPr lang="ja-JP" altLang="en-US" dirty="0"/>
              <a:t>枚を使用</a:t>
            </a:r>
            <a:endParaRPr lang="en-US" altLang="ja-JP" dirty="0"/>
          </a:p>
          <a:p>
            <a:pPr lvl="1" fontAlgn="auto">
              <a:spcAft>
                <a:spcPts val="0"/>
              </a:spcAft>
            </a:pPr>
            <a:r>
              <a:rPr lang="ja-JP" altLang="en-US" dirty="0"/>
              <a:t>画像ごとに</a:t>
            </a:r>
            <a:r>
              <a:rPr lang="en-US" altLang="ja-JP" dirty="0"/>
              <a:t>10</a:t>
            </a:r>
            <a:r>
              <a:rPr lang="ja-JP" altLang="en-US" dirty="0"/>
              <a:t>～</a:t>
            </a:r>
            <a:r>
              <a:rPr lang="en-US" altLang="ja-JP" dirty="0"/>
              <a:t>30</a:t>
            </a:r>
            <a:r>
              <a:rPr lang="ja-JP" altLang="en-US" dirty="0"/>
              <a:t>語のキャプション</a:t>
            </a:r>
            <a:r>
              <a:rPr lang="en-US" altLang="ja-JP" dirty="0"/>
              <a:t>10</a:t>
            </a:r>
            <a:r>
              <a:rPr lang="ja-JP" altLang="en-US" dirty="0"/>
              <a:t>文</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7" name="テキスト ボックス 6">
            <a:extLst>
              <a:ext uri="{FF2B5EF4-FFF2-40B4-BE49-F238E27FC236}">
                <a16:creationId xmlns:a16="http://schemas.microsoft.com/office/drawing/2014/main" id="{591B4A91-C8B5-4878-B9C0-9F083761A252}"/>
              </a:ext>
            </a:extLst>
          </p:cNvPr>
          <p:cNvSpPr txBox="1"/>
          <p:nvPr/>
        </p:nvSpPr>
        <p:spPr>
          <a:xfrm>
            <a:off x="628650" y="5671288"/>
            <a:ext cx="8001352" cy="646331"/>
          </a:xfrm>
          <a:prstGeom prst="rect">
            <a:avLst/>
          </a:prstGeom>
          <a:noFill/>
        </p:spPr>
        <p:txBody>
          <a:bodyPr wrap="square" rtlCol="0">
            <a:spAutoFit/>
          </a:bodyPr>
          <a:lstStyle/>
          <a:p>
            <a:r>
              <a:rPr lang="en-US" altLang="ja-JP" sz="1200" dirty="0">
                <a:solidFill>
                  <a:schemeClr val="bg1"/>
                </a:solidFill>
                <a:latin typeface="+mj-lt"/>
              </a:rPr>
              <a:t>Takeshi </a:t>
            </a:r>
            <a:r>
              <a:rPr lang="en-US" altLang="ja-JP" sz="1200" dirty="0" err="1">
                <a:solidFill>
                  <a:schemeClr val="bg1"/>
                </a:solidFill>
                <a:latin typeface="+mj-lt"/>
              </a:rPr>
              <a:t>Mita</a:t>
            </a:r>
            <a:r>
              <a:rPr lang="en-US" altLang="ja-JP" sz="1200" dirty="0">
                <a:solidFill>
                  <a:schemeClr val="bg1"/>
                </a:solidFill>
                <a:latin typeface="+mj-lt"/>
              </a:rPr>
              <a:t> Catherine Wah Florian </a:t>
            </a:r>
            <a:r>
              <a:rPr lang="en-US" altLang="ja-JP" sz="1200" dirty="0" err="1">
                <a:solidFill>
                  <a:schemeClr val="bg1"/>
                </a:solidFill>
                <a:latin typeface="+mj-lt"/>
              </a:rPr>
              <a:t>Schroff</a:t>
            </a:r>
            <a:r>
              <a:rPr lang="ja-JP" altLang="en-US" sz="1200" dirty="0">
                <a:solidFill>
                  <a:schemeClr val="bg1"/>
                </a:solidFill>
                <a:latin typeface="+mj-lt"/>
              </a:rPr>
              <a:t> </a:t>
            </a:r>
            <a:r>
              <a:rPr lang="en-US" altLang="ja-JP" sz="1200" dirty="0">
                <a:solidFill>
                  <a:schemeClr val="bg1"/>
                </a:solidFill>
                <a:latin typeface="+mj-lt"/>
              </a:rPr>
              <a:t>Serge </a:t>
            </a:r>
            <a:r>
              <a:rPr lang="en-US" altLang="ja-JP" sz="1200" dirty="0" err="1">
                <a:solidFill>
                  <a:schemeClr val="bg1"/>
                </a:solidFill>
                <a:latin typeface="+mj-lt"/>
              </a:rPr>
              <a:t>Belongie</a:t>
            </a:r>
            <a:r>
              <a:rPr lang="en-US" altLang="ja-JP" sz="1200" dirty="0">
                <a:solidFill>
                  <a:schemeClr val="bg1"/>
                </a:solidFill>
                <a:latin typeface="+mj-lt"/>
              </a:rPr>
              <a:t>-Pietro </a:t>
            </a:r>
            <a:r>
              <a:rPr lang="en-US" altLang="ja-JP" sz="1200" dirty="0" err="1">
                <a:solidFill>
                  <a:schemeClr val="bg1"/>
                </a:solidFill>
                <a:latin typeface="+mj-lt"/>
              </a:rPr>
              <a:t>Perona</a:t>
            </a:r>
            <a:r>
              <a:rPr lang="en-US" altLang="ja-JP" sz="1200" dirty="0">
                <a:solidFill>
                  <a:schemeClr val="bg1"/>
                </a:solidFill>
                <a:latin typeface="+mj-lt"/>
              </a:rPr>
              <a:t> Peter</a:t>
            </a:r>
            <a:r>
              <a:rPr lang="ja-JP" altLang="en-US" sz="1200" dirty="0">
                <a:solidFill>
                  <a:schemeClr val="bg1"/>
                </a:solidFill>
                <a:latin typeface="+mj-lt"/>
              </a:rPr>
              <a:t> </a:t>
            </a:r>
            <a:r>
              <a:rPr lang="en-US" altLang="ja-JP" sz="1200" dirty="0" err="1">
                <a:solidFill>
                  <a:schemeClr val="bg1"/>
                </a:solidFill>
                <a:latin typeface="+mj-lt"/>
              </a:rPr>
              <a:t>Welinder</a:t>
            </a:r>
            <a:r>
              <a:rPr lang="en-US" altLang="ja-JP" sz="1200" dirty="0">
                <a:solidFill>
                  <a:schemeClr val="bg1"/>
                </a:solidFill>
                <a:latin typeface="+mj-lt"/>
              </a:rPr>
              <a:t>,</a:t>
            </a:r>
            <a:r>
              <a:rPr lang="ja-JP" altLang="en-US" sz="1200" dirty="0">
                <a:solidFill>
                  <a:schemeClr val="bg1"/>
                </a:solidFill>
                <a:latin typeface="+mj-lt"/>
              </a:rPr>
              <a:t> </a:t>
            </a:r>
            <a:r>
              <a:rPr lang="en-US" altLang="ja-JP" sz="1200" dirty="0">
                <a:solidFill>
                  <a:schemeClr val="bg1"/>
                </a:solidFill>
                <a:latin typeface="+mj-lt"/>
              </a:rPr>
              <a:t>Steve Branson.</a:t>
            </a:r>
          </a:p>
          <a:p>
            <a:r>
              <a:rPr lang="en-US" altLang="ja-JP" sz="1200" dirty="0">
                <a:solidFill>
                  <a:schemeClr val="bg1"/>
                </a:solidFill>
                <a:latin typeface="+mj-lt"/>
              </a:rPr>
              <a:t>Caltech-UCSD Birds 200</a:t>
            </a:r>
            <a:r>
              <a:rPr lang="ja-JP" altLang="en-US" sz="1200" dirty="0">
                <a:solidFill>
                  <a:schemeClr val="bg1"/>
                </a:solidFill>
                <a:latin typeface="+mj-lt"/>
              </a:rPr>
              <a:t> </a:t>
            </a:r>
            <a:r>
              <a:rPr lang="en-US" altLang="ja-JP" sz="1200" dirty="0">
                <a:solidFill>
                  <a:schemeClr val="bg1"/>
                </a:solidFill>
                <a:latin typeface="+mj-lt"/>
              </a:rPr>
              <a:t>Dataset.</a:t>
            </a:r>
          </a:p>
          <a:p>
            <a:r>
              <a:rPr lang="en-US" altLang="ja-JP" sz="1200" dirty="0">
                <a:solidFill>
                  <a:schemeClr val="bg1"/>
                </a:solidFill>
                <a:latin typeface="+mj-lt"/>
              </a:rPr>
              <a:t>In Technical Report CNS-TR-2010-001,2010.</a:t>
            </a:r>
          </a:p>
        </p:txBody>
      </p:sp>
      <p:sp>
        <p:nvSpPr>
          <p:cNvPr id="6" name="テキスト ボックス 5">
            <a:extLst>
              <a:ext uri="{FF2B5EF4-FFF2-40B4-BE49-F238E27FC236}">
                <a16:creationId xmlns:a16="http://schemas.microsoft.com/office/drawing/2014/main" id="{44BFC8AC-E0A6-4D99-B323-92DF1DEEA835}"/>
              </a:ext>
            </a:extLst>
          </p:cNvPr>
          <p:cNvSpPr txBox="1"/>
          <p:nvPr/>
        </p:nvSpPr>
        <p:spPr>
          <a:xfrm>
            <a:off x="2614895" y="3380995"/>
            <a:ext cx="5981125" cy="369332"/>
          </a:xfrm>
          <a:prstGeom prst="rect">
            <a:avLst/>
          </a:prstGeom>
          <a:noFill/>
        </p:spPr>
        <p:txBody>
          <a:bodyPr wrap="none" rtlCol="0">
            <a:spAutoFit/>
          </a:bodyPr>
          <a:lstStyle/>
          <a:p>
            <a:r>
              <a:rPr kumimoji="1" lang="en-US" altLang="ja-JP" dirty="0">
                <a:solidFill>
                  <a:schemeClr val="bg1"/>
                </a:solidFill>
                <a:latin typeface="+mn-ea"/>
                <a:ea typeface="+mn-ea"/>
              </a:rPr>
              <a:t>this bird is white, gray, and black with some claws.</a:t>
            </a:r>
            <a:endParaRPr kumimoji="1" lang="ja-JP" altLang="en-US" dirty="0">
              <a:solidFill>
                <a:schemeClr val="bg1"/>
              </a:solidFill>
              <a:latin typeface="+mn-ea"/>
              <a:ea typeface="+mn-ea"/>
            </a:endParaRPr>
          </a:p>
        </p:txBody>
      </p:sp>
      <p:sp>
        <p:nvSpPr>
          <p:cNvPr id="8" name="正方形/長方形 7">
            <a:extLst>
              <a:ext uri="{FF2B5EF4-FFF2-40B4-BE49-F238E27FC236}">
                <a16:creationId xmlns:a16="http://schemas.microsoft.com/office/drawing/2014/main" id="{9D1F582B-1298-48D8-9D03-9F64C3193F46}"/>
              </a:ext>
            </a:extLst>
          </p:cNvPr>
          <p:cNvSpPr/>
          <p:nvPr/>
        </p:nvSpPr>
        <p:spPr>
          <a:xfrm>
            <a:off x="818804" y="2604840"/>
            <a:ext cx="7647709" cy="19216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木の枝に止まっている鳥&#10;&#10;自動的に生成された説明">
            <a:extLst>
              <a:ext uri="{FF2B5EF4-FFF2-40B4-BE49-F238E27FC236}">
                <a16:creationId xmlns:a16="http://schemas.microsoft.com/office/drawing/2014/main" id="{40513507-5037-4C41-9BE3-A54B0DD88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05" y="2665661"/>
            <a:ext cx="1800000" cy="1800000"/>
          </a:xfrm>
          <a:prstGeom prst="rect">
            <a:avLst/>
          </a:prstGeom>
        </p:spPr>
      </p:pic>
    </p:spTree>
    <p:extLst>
      <p:ext uri="{BB962C8B-B14F-4D97-AF65-F5344CB8AC3E}">
        <p14:creationId xmlns:p14="http://schemas.microsoft.com/office/powerpoint/2010/main" val="427777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48</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en-US" altLang="ja-JP" dirty="0" err="1"/>
              <a:t>AttnGAN</a:t>
            </a:r>
            <a:r>
              <a:rPr lang="ja-JP" altLang="en-US" dirty="0"/>
              <a:t> の学習パラメータ</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mc:AlternateContent xmlns:mc="http://schemas.openxmlformats.org/markup-compatibility/2006" xmlns:a14="http://schemas.microsoft.com/office/drawing/2010/main">
        <mc:Choice Requires="a14">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2430682417"/>
                  </p:ext>
                </p:extLst>
              </p:nvPr>
            </p:nvGraphicFramePr>
            <p:xfrm>
              <a:off x="1018310" y="2773121"/>
              <a:ext cx="7323781" cy="2743200"/>
            </p:xfrm>
            <a:graphic>
              <a:graphicData uri="http://schemas.openxmlformats.org/drawingml/2006/table">
                <a:tbl>
                  <a:tblPr bandRow="1">
                    <a:tableStyleId>{5C22544A-7EE6-4342-B048-85BDC9FD1C3A}</a:tableStyleId>
                  </a:tblPr>
                  <a:tblGrid>
                    <a:gridCol w="2880000">
                      <a:extLst>
                        <a:ext uri="{9D8B030D-6E8A-4147-A177-3AD203B41FA5}">
                          <a16:colId xmlns:a16="http://schemas.microsoft.com/office/drawing/2014/main" val="2886353939"/>
                        </a:ext>
                      </a:extLst>
                    </a:gridCol>
                    <a:gridCol w="1116000">
                      <a:extLst>
                        <a:ext uri="{9D8B030D-6E8A-4147-A177-3AD203B41FA5}">
                          <a16:colId xmlns:a16="http://schemas.microsoft.com/office/drawing/2014/main" val="3780199695"/>
                        </a:ext>
                      </a:extLst>
                    </a:gridCol>
                    <a:gridCol w="2211781">
                      <a:extLst>
                        <a:ext uri="{9D8B030D-6E8A-4147-A177-3AD203B41FA5}">
                          <a16:colId xmlns:a16="http://schemas.microsoft.com/office/drawing/2014/main" val="2495626508"/>
                        </a:ext>
                      </a:extLst>
                    </a:gridCol>
                    <a:gridCol w="1116000">
                      <a:extLst>
                        <a:ext uri="{9D8B030D-6E8A-4147-A177-3AD203B41FA5}">
                          <a16:colId xmlns:a16="http://schemas.microsoft.com/office/drawing/2014/main" val="3231993373"/>
                        </a:ext>
                      </a:extLst>
                    </a:gridCol>
                  </a:tblGrid>
                  <a:tr h="360000">
                    <a:tc>
                      <a:txBody>
                        <a:bodyPr/>
                        <a:lstStyle/>
                        <a:p>
                          <a:pPr algn="ctr"/>
                          <a:r>
                            <a:rPr kumimoji="1" lang="en-US" altLang="ja-JP" sz="2400" dirty="0">
                              <a:solidFill>
                                <a:schemeClr val="bg1"/>
                              </a:solidFill>
                              <a:latin typeface="+mn-ea"/>
                              <a:ea typeface="+mn-ea"/>
                            </a:rPr>
                            <a:t>train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learning rate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en-US" altLang="ja-JP" sz="2400" dirty="0">
                              <a:solidFill>
                                <a:schemeClr val="bg1"/>
                              </a:solidFill>
                              <a:latin typeface="+mn-ea"/>
                              <a:ea typeface="+mn-ea"/>
                            </a:rPr>
                            <a:t>eval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embedding dim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360000">
                    <a:tc>
                      <a:txBody>
                        <a:bodyPr/>
                        <a:lstStyle/>
                        <a:p>
                          <a:pPr algn="ctr"/>
                          <a:r>
                            <a:rPr kumimoji="1" lang="en-US" altLang="ja-JP" sz="2400" dirty="0">
                              <a:solidFill>
                                <a:schemeClr val="bg1"/>
                              </a:solidFill>
                              <a:latin typeface="+mn-ea"/>
                              <a:ea typeface="+mn-ea"/>
                            </a:rPr>
                            <a:t>test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1</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batch size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2</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a:solidFill>
                                <a:schemeClr val="bg1"/>
                              </a:solidFill>
                              <a:latin typeface="+mn-ea"/>
                              <a:ea typeface="+mn-ea"/>
                            </a:rPr>
                            <a:t>max epoch</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3</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snapshot_interval</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2400" i="1" smtClean="0">
                                    <a:solidFill>
                                      <a:schemeClr val="bg1"/>
                                    </a:solidFill>
                                    <a:latin typeface="Cambria Math" panose="02040503050406030204" pitchFamily="18" charset="0"/>
                                    <a:ea typeface="+mn-ea"/>
                                  </a:rPr>
                                  <m:t>𝜆</m:t>
                                </m:r>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bl>
              </a:graphicData>
            </a:graphic>
          </p:graphicFrame>
        </mc:Choice>
        <mc:Fallback xmlns="">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2430682417"/>
                  </p:ext>
                </p:extLst>
              </p:nvPr>
            </p:nvGraphicFramePr>
            <p:xfrm>
              <a:off x="1018310" y="2773121"/>
              <a:ext cx="7323781" cy="2743200"/>
            </p:xfrm>
            <a:graphic>
              <a:graphicData uri="http://schemas.openxmlformats.org/drawingml/2006/table">
                <a:tbl>
                  <a:tblPr bandRow="1">
                    <a:tableStyleId>{5C22544A-7EE6-4342-B048-85BDC9FD1C3A}</a:tableStyleId>
                  </a:tblPr>
                  <a:tblGrid>
                    <a:gridCol w="2880000">
                      <a:extLst>
                        <a:ext uri="{9D8B030D-6E8A-4147-A177-3AD203B41FA5}">
                          <a16:colId xmlns:a16="http://schemas.microsoft.com/office/drawing/2014/main" val="2886353939"/>
                        </a:ext>
                      </a:extLst>
                    </a:gridCol>
                    <a:gridCol w="1116000">
                      <a:extLst>
                        <a:ext uri="{9D8B030D-6E8A-4147-A177-3AD203B41FA5}">
                          <a16:colId xmlns:a16="http://schemas.microsoft.com/office/drawing/2014/main" val="3780199695"/>
                        </a:ext>
                      </a:extLst>
                    </a:gridCol>
                    <a:gridCol w="2211781">
                      <a:extLst>
                        <a:ext uri="{9D8B030D-6E8A-4147-A177-3AD203B41FA5}">
                          <a16:colId xmlns:a16="http://schemas.microsoft.com/office/drawing/2014/main" val="2495626508"/>
                        </a:ext>
                      </a:extLst>
                    </a:gridCol>
                    <a:gridCol w="1116000">
                      <a:extLst>
                        <a:ext uri="{9D8B030D-6E8A-4147-A177-3AD203B41FA5}">
                          <a16:colId xmlns:a16="http://schemas.microsoft.com/office/drawing/2014/main" val="3231993373"/>
                        </a:ext>
                      </a:extLst>
                    </a:gridCol>
                  </a:tblGrid>
                  <a:tr h="457200">
                    <a:tc>
                      <a:txBody>
                        <a:bodyPr/>
                        <a:lstStyle/>
                        <a:p>
                          <a:pPr algn="ctr"/>
                          <a:r>
                            <a:rPr kumimoji="1" lang="en-US" altLang="ja-JP" sz="2400" dirty="0">
                              <a:solidFill>
                                <a:schemeClr val="bg1"/>
                              </a:solidFill>
                              <a:latin typeface="+mn-ea"/>
                              <a:ea typeface="+mn-ea"/>
                            </a:rPr>
                            <a:t>train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learning rate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457200">
                    <a:tc>
                      <a:txBody>
                        <a:bodyPr/>
                        <a:lstStyle/>
                        <a:p>
                          <a:pPr algn="ctr"/>
                          <a:r>
                            <a:rPr kumimoji="1" lang="en-US" altLang="ja-JP" sz="2400" dirty="0">
                              <a:solidFill>
                                <a:schemeClr val="bg1"/>
                              </a:solidFill>
                              <a:latin typeface="+mn-ea"/>
                              <a:ea typeface="+mn-ea"/>
                            </a:rPr>
                            <a:t>eval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embedding dim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57200">
                    <a:tc>
                      <a:txBody>
                        <a:bodyPr/>
                        <a:lstStyle/>
                        <a:p>
                          <a:pPr algn="ctr"/>
                          <a:r>
                            <a:rPr kumimoji="1" lang="en-US" altLang="ja-JP" sz="2400" dirty="0">
                              <a:solidFill>
                                <a:schemeClr val="bg1"/>
                              </a:solidFill>
                              <a:latin typeface="+mn-ea"/>
                              <a:ea typeface="+mn-ea"/>
                            </a:rPr>
                            <a:t>test data</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992" t="-206579" r="-50964" b="-326316"/>
                          </a:stretch>
                        </a:blip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457200">
                    <a:tc>
                      <a:txBody>
                        <a:bodyPr/>
                        <a:lstStyle/>
                        <a:p>
                          <a:pPr algn="ctr"/>
                          <a:r>
                            <a:rPr kumimoji="1" lang="en-US" altLang="ja-JP" sz="2400" dirty="0">
                              <a:solidFill>
                                <a:schemeClr val="bg1"/>
                              </a:solidFill>
                              <a:latin typeface="+mn-ea"/>
                              <a:ea typeface="+mn-ea"/>
                            </a:rPr>
                            <a:t>batch size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992" t="-310667" r="-50964" b="-230667"/>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457200">
                    <a:tc>
                      <a:txBody>
                        <a:bodyPr/>
                        <a:lstStyle/>
                        <a:p>
                          <a:pPr algn="ctr"/>
                          <a:r>
                            <a:rPr kumimoji="1" lang="en-US" altLang="ja-JP" sz="2400" dirty="0">
                              <a:solidFill>
                                <a:schemeClr val="bg1"/>
                              </a:solidFill>
                              <a:latin typeface="+mn-ea"/>
                              <a:ea typeface="+mn-ea"/>
                            </a:rPr>
                            <a:t>max epoch</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992" t="-410667" r="-50964" b="-130667"/>
                          </a:stretch>
                        </a:blip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457200">
                    <a:tc>
                      <a:txBody>
                        <a:bodyPr/>
                        <a:lstStyle/>
                        <a:p>
                          <a:pPr algn="ctr"/>
                          <a:r>
                            <a:rPr kumimoji="1" lang="en-US" altLang="ja-JP" sz="2400" dirty="0" err="1">
                              <a:solidFill>
                                <a:schemeClr val="bg1"/>
                              </a:solidFill>
                              <a:latin typeface="+mn-ea"/>
                              <a:ea typeface="+mn-ea"/>
                            </a:rPr>
                            <a:t>snapshot_interval</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992" t="-510667" r="-50964" b="-30667"/>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bl>
              </a:graphicData>
            </a:graphic>
          </p:graphicFrame>
        </mc:Fallback>
      </mc:AlternateContent>
      <p:sp>
        <p:nvSpPr>
          <p:cNvPr id="7" name="テキスト ボックス 6">
            <a:extLst>
              <a:ext uri="{FF2B5EF4-FFF2-40B4-BE49-F238E27FC236}">
                <a16:creationId xmlns:a16="http://schemas.microsoft.com/office/drawing/2014/main" id="{E2032B82-C169-4B12-B64E-793CA356E652}"/>
              </a:ext>
            </a:extLst>
          </p:cNvPr>
          <p:cNvSpPr txBox="1"/>
          <p:nvPr/>
        </p:nvSpPr>
        <p:spPr>
          <a:xfrm>
            <a:off x="1851541" y="5657694"/>
            <a:ext cx="5657318" cy="646331"/>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比較実験のため，物理的に制限されるものを除き，</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可能な限り従来研究におけるパラメータ設定に基づく</a:t>
            </a:r>
          </a:p>
        </p:txBody>
      </p:sp>
    </p:spTree>
    <p:extLst>
      <p:ext uri="{BB962C8B-B14F-4D97-AF65-F5344CB8AC3E}">
        <p14:creationId xmlns:p14="http://schemas.microsoft.com/office/powerpoint/2010/main" val="3826741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結果</a:t>
            </a:r>
            <a:endParaRPr lang="zh-CN"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49</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32920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664735"/>
          </a:xfrm>
        </p:spPr>
        <p:txBody>
          <a:bodyPr>
            <a:normAutofit/>
          </a:bodyPr>
          <a:lstStyle/>
          <a:p>
            <a:r>
              <a:rPr lang="ja-JP" altLang="en-US" strike="sngStrike" dirty="0"/>
              <a:t>創作というものは</a:t>
            </a:r>
            <a:br>
              <a:rPr lang="en-US" altLang="ja-JP" strike="sngStrike" dirty="0"/>
            </a:br>
            <a:r>
              <a:rPr lang="ja-JP" altLang="en-US" strike="sngStrike" dirty="0"/>
              <a:t>人間の人間による</a:t>
            </a:r>
            <a:br>
              <a:rPr lang="en-US" altLang="ja-JP" strike="sngStrike" dirty="0"/>
            </a:br>
            <a:r>
              <a:rPr lang="ja-JP" altLang="en-US" strike="sngStrike" dirty="0"/>
              <a:t>人間のための文化</a:t>
            </a:r>
            <a:br>
              <a:rPr lang="en-US" altLang="ja-JP" strike="sngStrike" dirty="0"/>
            </a:br>
            <a:r>
              <a:rPr lang="ja-JP" altLang="en-US" strike="sngStrike" dirty="0"/>
              <a:t>的活動である</a:t>
            </a:r>
            <a:endParaRPr lang="en-US" altLang="ja-JP" strike="sngStrike" dirty="0"/>
          </a:p>
          <a:p>
            <a:pPr marL="0" indent="0">
              <a:buNone/>
            </a:pPr>
            <a:endParaRPr lang="en-US" altLang="ja-JP" dirty="0"/>
          </a:p>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a:t>
            </a:r>
            <a:r>
              <a:rPr lang="ja-JP" altLang="en-US" dirty="0">
                <a:solidFill>
                  <a:srgbClr val="FFC000"/>
                </a:solidFill>
              </a:rPr>
              <a:t>創作</a:t>
            </a:r>
            <a:endParaRPr lang="en-US" altLang="ja-JP"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1726" y="1729420"/>
            <a:ext cx="2601479" cy="4295974"/>
          </a:xfrm>
          <a:prstGeom prst="rect">
            <a:avLst/>
          </a:prstGeom>
        </p:spPr>
      </p:pic>
    </p:spTree>
    <p:extLst>
      <p:ext uri="{BB962C8B-B14F-4D97-AF65-F5344CB8AC3E}">
        <p14:creationId xmlns:p14="http://schemas.microsoft.com/office/powerpoint/2010/main" val="3305652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50</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テストデータのサンプリング</a:t>
            </a:r>
            <a:endParaRPr lang="en-US" altLang="ja-JP" dirty="0"/>
          </a:p>
          <a:p>
            <a:pPr lvl="1" fontAlgn="auto">
              <a:spcAft>
                <a:spcPts val="0"/>
              </a:spcAft>
            </a:pPr>
            <a:r>
              <a:rPr lang="ja-JP" altLang="en-US" sz="2800" dirty="0"/>
              <a:t>テストデータ内のキャプションを入力として</a:t>
            </a:r>
            <a:br>
              <a:rPr lang="en-US" altLang="ja-JP" sz="2800" dirty="0"/>
            </a:br>
            <a:r>
              <a:rPr lang="ja-JP" altLang="en-US" sz="2800" dirty="0"/>
              <a:t>サンプリング生成した画像群のスコアを算出</a:t>
            </a:r>
            <a:endParaRPr lang="en-US" altLang="ja-JP" sz="2800" dirty="0"/>
          </a:p>
        </p:txBody>
      </p:sp>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nvGraphicFramePr>
        <p:xfrm>
          <a:off x="1152000" y="2972441"/>
          <a:ext cx="6840000" cy="3657600"/>
        </p:xfrm>
        <a:graphic>
          <a:graphicData uri="http://schemas.openxmlformats.org/drawingml/2006/table">
            <a:tbl>
              <a:tblPr bandRow="1">
                <a:tableStyleId>{5C22544A-7EE6-4342-B048-85BDC9FD1C3A}</a:tableStyleId>
              </a:tblPr>
              <a:tblGrid>
                <a:gridCol w="3960000">
                  <a:extLst>
                    <a:ext uri="{9D8B030D-6E8A-4147-A177-3AD203B41FA5}">
                      <a16:colId xmlns:a16="http://schemas.microsoft.com/office/drawing/2014/main" val="2886353939"/>
                    </a:ext>
                  </a:extLst>
                </a:gridCol>
                <a:gridCol w="1440000">
                  <a:extLst>
                    <a:ext uri="{9D8B030D-6E8A-4147-A177-3AD203B41FA5}">
                      <a16:colId xmlns:a16="http://schemas.microsoft.com/office/drawing/2014/main" val="2495626508"/>
                    </a:ext>
                  </a:extLst>
                </a:gridCol>
                <a:gridCol w="1440000">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手法</a:t>
                      </a:r>
                    </a:p>
                  </a:txBody>
                  <a:tcPr>
                    <a:noFill/>
                  </a:tcPr>
                </a:tc>
                <a:tc gridSpan="2">
                  <a:txBody>
                    <a:bodyPr/>
                    <a:lstStyle/>
                    <a:p>
                      <a:pPr algn="ctr"/>
                      <a:r>
                        <a:rPr kumimoji="1" lang="en-US" altLang="ja-JP" sz="2400" dirty="0">
                          <a:solidFill>
                            <a:schemeClr val="bg1"/>
                          </a:solidFill>
                          <a:latin typeface="+mn-ea"/>
                          <a:ea typeface="+mn-ea"/>
                        </a:rPr>
                        <a:t>Inception Score</a:t>
                      </a:r>
                      <a:endParaRPr kumimoji="1" lang="ja-JP" altLang="en-US" sz="2400" dirty="0">
                        <a:solidFill>
                          <a:schemeClr val="bg1"/>
                        </a:solidFill>
                        <a:latin typeface="+mn-ea"/>
                        <a:ea typeface="+mn-ea"/>
                      </a:endParaRPr>
                    </a:p>
                  </a:txBody>
                  <a:tcPr>
                    <a:noFill/>
                  </a:tcPr>
                </a:tc>
                <a:tc h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634563398"/>
                  </a:ext>
                </a:extLst>
              </a:tr>
              <a:tr h="360000">
                <a:tc>
                  <a:txBody>
                    <a:bodyPr/>
                    <a:lstStyle/>
                    <a:p>
                      <a:pPr algn="ctr"/>
                      <a:r>
                        <a:rPr kumimoji="1" lang="ja-JP" altLang="en-US" sz="2400" dirty="0">
                          <a:solidFill>
                            <a:schemeClr val="bg1"/>
                          </a:solidFill>
                          <a:latin typeface="+mn-ea"/>
                          <a:ea typeface="+mn-ea"/>
                        </a:rPr>
                        <a:t>テキストエンコーダの </a:t>
                      </a:r>
                      <a:r>
                        <a:rPr kumimoji="1" lang="en-US" altLang="ja-JP" sz="2400" dirty="0">
                          <a:solidFill>
                            <a:schemeClr val="bg1"/>
                          </a:solidFill>
                          <a:latin typeface="+mn-ea"/>
                          <a:ea typeface="+mn-ea"/>
                        </a:rPr>
                        <a:t>RNN</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LSTM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GRU</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先行研究論文掲載値</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04894">
                <a:tc>
                  <a:txBody>
                    <a:bodyPr/>
                    <a:lstStyle/>
                    <a:p>
                      <a:pPr algn="ctr"/>
                      <a:r>
                        <a:rPr kumimoji="1" lang="ja-JP" altLang="en-US" sz="2400" dirty="0">
                          <a:solidFill>
                            <a:schemeClr val="bg1"/>
                          </a:solidFill>
                          <a:latin typeface="+mn-ea"/>
                          <a:ea typeface="+mn-ea"/>
                        </a:rPr>
                        <a:t>従来手法</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4.45</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4.38</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r h="360000">
                <a:tc>
                  <a:txBody>
                    <a:bodyPr/>
                    <a:lstStyle/>
                    <a:p>
                      <a:pPr algn="ctr"/>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4.67</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4.91</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743362985"/>
                  </a:ext>
                </a:extLst>
              </a:tr>
            </a:tbl>
          </a:graphicData>
        </a:graphic>
      </p:graphicFrame>
    </p:spTree>
    <p:extLst>
      <p:ext uri="{BB962C8B-B14F-4D97-AF65-F5344CB8AC3E}">
        <p14:creationId xmlns:p14="http://schemas.microsoft.com/office/powerpoint/2010/main" val="2654317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51</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テストデータのサンプリング</a:t>
            </a:r>
            <a:endParaRPr lang="en-US" altLang="ja-JP" dirty="0"/>
          </a:p>
          <a:p>
            <a:pPr lvl="1" fontAlgn="auto">
              <a:spcAft>
                <a:spcPts val="0"/>
              </a:spcAft>
            </a:pPr>
            <a:r>
              <a:rPr lang="ja-JP" altLang="en-US" sz="2800" dirty="0"/>
              <a:t>テストデータ内のキャプションを入力として</a:t>
            </a:r>
            <a:br>
              <a:rPr lang="en-US" altLang="ja-JP" sz="2800" dirty="0"/>
            </a:br>
            <a:r>
              <a:rPr lang="ja-JP" altLang="en-US" sz="2800" dirty="0"/>
              <a:t>サンプリング生成した画像群のスコアを算出</a:t>
            </a:r>
            <a:endParaRPr lang="en-US" altLang="ja-JP" sz="2800" dirty="0"/>
          </a:p>
        </p:txBody>
      </p:sp>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1874229525"/>
              </p:ext>
            </p:extLst>
          </p:nvPr>
        </p:nvGraphicFramePr>
        <p:xfrm>
          <a:off x="1152000" y="2972441"/>
          <a:ext cx="6840000" cy="3657600"/>
        </p:xfrm>
        <a:graphic>
          <a:graphicData uri="http://schemas.openxmlformats.org/drawingml/2006/table">
            <a:tbl>
              <a:tblPr bandRow="1">
                <a:tableStyleId>{5C22544A-7EE6-4342-B048-85BDC9FD1C3A}</a:tableStyleId>
              </a:tblPr>
              <a:tblGrid>
                <a:gridCol w="3960000">
                  <a:extLst>
                    <a:ext uri="{9D8B030D-6E8A-4147-A177-3AD203B41FA5}">
                      <a16:colId xmlns:a16="http://schemas.microsoft.com/office/drawing/2014/main" val="2886353939"/>
                    </a:ext>
                  </a:extLst>
                </a:gridCol>
                <a:gridCol w="1440000">
                  <a:extLst>
                    <a:ext uri="{9D8B030D-6E8A-4147-A177-3AD203B41FA5}">
                      <a16:colId xmlns:a16="http://schemas.microsoft.com/office/drawing/2014/main" val="2495626508"/>
                    </a:ext>
                  </a:extLst>
                </a:gridCol>
                <a:gridCol w="1440000">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手法</a:t>
                      </a:r>
                    </a:p>
                  </a:txBody>
                  <a:tcPr>
                    <a:noFill/>
                  </a:tcPr>
                </a:tc>
                <a:tc gridSpan="2">
                  <a:txBody>
                    <a:bodyPr/>
                    <a:lstStyle/>
                    <a:p>
                      <a:pPr algn="ctr"/>
                      <a:r>
                        <a:rPr kumimoji="1" lang="en-US" altLang="ja-JP" sz="2400" dirty="0">
                          <a:solidFill>
                            <a:schemeClr val="bg1"/>
                          </a:solidFill>
                          <a:latin typeface="+mn-ea"/>
                          <a:ea typeface="+mn-ea"/>
                        </a:rPr>
                        <a:t>Inception Score</a:t>
                      </a:r>
                      <a:endParaRPr kumimoji="1" lang="ja-JP" altLang="en-US" sz="2400" dirty="0">
                        <a:solidFill>
                          <a:schemeClr val="bg1"/>
                        </a:solidFill>
                        <a:latin typeface="+mn-ea"/>
                        <a:ea typeface="+mn-ea"/>
                      </a:endParaRPr>
                    </a:p>
                  </a:txBody>
                  <a:tcPr>
                    <a:noFill/>
                  </a:tcPr>
                </a:tc>
                <a:tc h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634563398"/>
                  </a:ext>
                </a:extLst>
              </a:tr>
              <a:tr h="360000">
                <a:tc>
                  <a:txBody>
                    <a:bodyPr/>
                    <a:lstStyle/>
                    <a:p>
                      <a:pPr algn="ctr"/>
                      <a:r>
                        <a:rPr kumimoji="1" lang="ja-JP" altLang="en-US" sz="2400" dirty="0">
                          <a:solidFill>
                            <a:schemeClr val="bg1"/>
                          </a:solidFill>
                          <a:latin typeface="+mn-ea"/>
                          <a:ea typeface="+mn-ea"/>
                        </a:rPr>
                        <a:t>テキストエンコーダの </a:t>
                      </a:r>
                      <a:r>
                        <a:rPr kumimoji="1" lang="en-US" altLang="ja-JP" sz="2400" dirty="0">
                          <a:solidFill>
                            <a:schemeClr val="bg1"/>
                          </a:solidFill>
                          <a:latin typeface="+mn-ea"/>
                          <a:ea typeface="+mn-ea"/>
                        </a:rPr>
                        <a:t>RNN</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LSTM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GRU</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先行研究論文掲載値</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04894">
                <a:tc>
                  <a:txBody>
                    <a:bodyPr/>
                    <a:lstStyle/>
                    <a:p>
                      <a:pPr algn="ctr"/>
                      <a:r>
                        <a:rPr kumimoji="1" lang="ja-JP" altLang="en-US" sz="2400" dirty="0">
                          <a:solidFill>
                            <a:schemeClr val="bg1"/>
                          </a:solidFill>
                          <a:latin typeface="+mn-ea"/>
                          <a:ea typeface="+mn-ea"/>
                        </a:rPr>
                        <a:t>従来手法</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rgbClr val="FFC000"/>
                          </a:solidFill>
                          <a:latin typeface="+mn-ea"/>
                          <a:ea typeface="+mn-ea"/>
                        </a:rPr>
                        <a:t>4.58</a:t>
                      </a:r>
                      <a:endParaRPr kumimoji="1" lang="ja-JP" altLang="en-US" sz="2400" dirty="0">
                        <a:solidFill>
                          <a:srgbClr val="FFC000"/>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rgbClr val="FFC000"/>
                          </a:solidFill>
                          <a:latin typeface="+mn-ea"/>
                          <a:ea typeface="+mn-ea"/>
                        </a:rPr>
                        <a:t>4.56</a:t>
                      </a:r>
                      <a:endParaRPr kumimoji="1" lang="ja-JP" altLang="en-US" sz="2400" dirty="0">
                        <a:solidFill>
                          <a:srgbClr val="FFC000"/>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rgbClr val="FFC000"/>
                          </a:solidFill>
                          <a:latin typeface="+mn-ea"/>
                          <a:ea typeface="+mn-ea"/>
                        </a:rPr>
                        <a:t>4.55</a:t>
                      </a:r>
                      <a:endParaRPr kumimoji="1" lang="ja-JP" altLang="en-US" sz="2400" dirty="0">
                        <a:solidFill>
                          <a:srgbClr val="FFC000"/>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4.45</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4.38</a:t>
                      </a:r>
                      <a:endParaRPr kumimoji="1" lang="ja-JP" altLang="en-US" sz="2400" dirty="0">
                        <a:solidFill>
                          <a:schemeClr val="bg1"/>
                        </a:solidFill>
                        <a:latin typeface="+mn-ea"/>
                        <a:ea typeface="+mn-ea"/>
                      </a:endParaRPr>
                    </a:p>
                  </a:txBody>
                  <a:tcPr>
                    <a:noFill/>
                  </a:tcPr>
                </a:tc>
                <a:tc>
                  <a:txBody>
                    <a:bodyPr/>
                    <a:lstStyle/>
                    <a:p>
                      <a:pPr algn="ctr"/>
                      <a:r>
                        <a:rPr kumimoji="1" lang="en-US" altLang="ja-JP" sz="2400" b="1" dirty="0">
                          <a:solidFill>
                            <a:srgbClr val="FFC000"/>
                          </a:solidFill>
                          <a:latin typeface="+mn-ea"/>
                          <a:ea typeface="+mn-ea"/>
                        </a:rPr>
                        <a:t>4.90</a:t>
                      </a:r>
                      <a:endParaRPr kumimoji="1" lang="ja-JP" altLang="en-US" sz="2400" b="1" dirty="0">
                        <a:solidFill>
                          <a:srgbClr val="FFC000"/>
                        </a:solidFill>
                        <a:latin typeface="+mn-ea"/>
                        <a:ea typeface="+mn-ea"/>
                      </a:endParaRPr>
                    </a:p>
                  </a:txBody>
                  <a:tcPr>
                    <a:noFill/>
                  </a:tcPr>
                </a:tc>
                <a:extLst>
                  <a:ext uri="{0D108BD9-81ED-4DB2-BD59-A6C34878D82A}">
                    <a16:rowId xmlns:a16="http://schemas.microsoft.com/office/drawing/2014/main" val="4156596406"/>
                  </a:ext>
                </a:extLst>
              </a:tr>
              <a:tr h="360000">
                <a:tc>
                  <a:txBody>
                    <a:bodyPr/>
                    <a:lstStyle/>
                    <a:p>
                      <a:pPr algn="ctr"/>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rgbClr val="FFC000"/>
                          </a:solidFill>
                          <a:latin typeface="+mn-ea"/>
                          <a:ea typeface="+mn-ea"/>
                        </a:rPr>
                        <a:t>4.67</a:t>
                      </a:r>
                      <a:endParaRPr kumimoji="1" lang="ja-JP" altLang="en-US" sz="2400" dirty="0">
                        <a:solidFill>
                          <a:srgbClr val="FFC000"/>
                        </a:solidFill>
                        <a:latin typeface="+mn-ea"/>
                        <a:ea typeface="+mn-ea"/>
                      </a:endParaRPr>
                    </a:p>
                  </a:txBody>
                  <a:tcPr>
                    <a:noFill/>
                  </a:tcPr>
                </a:tc>
                <a:tc>
                  <a:txBody>
                    <a:bodyPr/>
                    <a:lstStyle/>
                    <a:p>
                      <a:pPr algn="ctr"/>
                      <a:r>
                        <a:rPr kumimoji="1" lang="en-US" altLang="ja-JP" sz="2400" b="1" dirty="0">
                          <a:solidFill>
                            <a:srgbClr val="FFC000"/>
                          </a:solidFill>
                          <a:latin typeface="+mn-ea"/>
                          <a:ea typeface="+mn-ea"/>
                        </a:rPr>
                        <a:t>4.91</a:t>
                      </a:r>
                      <a:endParaRPr kumimoji="1" lang="ja-JP" altLang="en-US" sz="2400" b="1" dirty="0">
                        <a:solidFill>
                          <a:srgbClr val="FFC000"/>
                        </a:solidFill>
                        <a:latin typeface="+mn-ea"/>
                        <a:ea typeface="+mn-ea"/>
                      </a:endParaRPr>
                    </a:p>
                  </a:txBody>
                  <a:tcPr>
                    <a:noFill/>
                  </a:tcPr>
                </a:tc>
                <a:extLst>
                  <a:ext uri="{0D108BD9-81ED-4DB2-BD59-A6C34878D82A}">
                    <a16:rowId xmlns:a16="http://schemas.microsoft.com/office/drawing/2014/main" val="743362985"/>
                  </a:ext>
                </a:extLst>
              </a:tr>
            </a:tbl>
          </a:graphicData>
        </a:graphic>
      </p:graphicFrame>
    </p:spTree>
    <p:extLst>
      <p:ext uri="{BB962C8B-B14F-4D97-AF65-F5344CB8AC3E}">
        <p14:creationId xmlns:p14="http://schemas.microsoft.com/office/powerpoint/2010/main" val="2558812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crown and wings are </a:t>
            </a:r>
            <a:r>
              <a:rPr kumimoji="1" lang="en-US" altLang="ja-JP" sz="2400" dirty="0">
                <a:solidFill>
                  <a:srgbClr val="FFC000"/>
                </a:solidFill>
              </a:rPr>
              <a:t>black </a:t>
            </a:r>
            <a:br>
              <a:rPr kumimoji="1" lang="en-US" altLang="ja-JP" sz="2400" dirty="0"/>
            </a:br>
            <a:r>
              <a:rPr kumimoji="1" lang="en-US" altLang="ja-JP" sz="2400" dirty="0"/>
              <a:t>the throat and chest are </a:t>
            </a:r>
            <a:r>
              <a:rPr kumimoji="1" lang="en-US" altLang="ja-JP" sz="2400" dirty="0">
                <a:solidFill>
                  <a:srgbClr val="FFC000"/>
                </a:solidFill>
              </a:rPr>
              <a:t>white</a:t>
            </a:r>
            <a:r>
              <a:rPr kumimoji="1"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31308"/>
            <a:ext cx="2132184" cy="389307"/>
          </a:xfrm>
        </p:spPr>
        <p:txBody>
          <a:bodyPr/>
          <a:lstStyle/>
          <a:p>
            <a:fld id="{CD76CBFF-0EF2-4759-80C4-958BF10E5862}" type="slidenum">
              <a:rPr lang="en-US" smtClean="0"/>
              <a:pPr/>
              <a:t>52</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7" name="図 6" descr="木の枝に止まっている鳥&#10;&#10;自動的に生成された説明">
            <a:extLst>
              <a:ext uri="{FF2B5EF4-FFF2-40B4-BE49-F238E27FC236}">
                <a16:creationId xmlns:a16="http://schemas.microsoft.com/office/drawing/2014/main" id="{248041FD-7AE4-4631-A9E2-A79C2DF8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32" name="図 31" descr="水の中にいる鳥&#10;&#10;自動的に生成された説明">
            <a:extLst>
              <a:ext uri="{FF2B5EF4-FFF2-40B4-BE49-F238E27FC236}">
                <a16:creationId xmlns:a16="http://schemas.microsoft.com/office/drawing/2014/main" id="{397C74BE-0880-4F1C-A893-8F6E59B58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0" name="図 39" descr="水の中にいる鳥&#10;&#10;自動的に生成された説明">
            <a:extLst>
              <a:ext uri="{FF2B5EF4-FFF2-40B4-BE49-F238E27FC236}">
                <a16:creationId xmlns:a16="http://schemas.microsoft.com/office/drawing/2014/main" id="{879AC881-F38D-43EB-8631-A00059BF8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5" name="図 44">
            <a:extLst>
              <a:ext uri="{FF2B5EF4-FFF2-40B4-BE49-F238E27FC236}">
                <a16:creationId xmlns:a16="http://schemas.microsoft.com/office/drawing/2014/main" id="{8C73E940-3278-4E58-A9E6-518F3946E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46" name="図 45" descr="水の中にいる鳥&#10;&#10;自動的に生成された説明">
            <a:extLst>
              <a:ext uri="{FF2B5EF4-FFF2-40B4-BE49-F238E27FC236}">
                <a16:creationId xmlns:a16="http://schemas.microsoft.com/office/drawing/2014/main" id="{02326575-061E-4C77-ADC6-8B9FE639A4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69" y="2619000"/>
            <a:ext cx="1620000" cy="1620000"/>
          </a:xfrm>
          <a:prstGeom prst="rect">
            <a:avLst/>
          </a:prstGeom>
        </p:spPr>
      </p:pic>
      <p:pic>
        <p:nvPicPr>
          <p:cNvPr id="47" name="図 46" descr="台の上に立っている鳥&#10;&#10;自動的に生成された説明">
            <a:extLst>
              <a:ext uri="{FF2B5EF4-FFF2-40B4-BE49-F238E27FC236}">
                <a16:creationId xmlns:a16="http://schemas.microsoft.com/office/drawing/2014/main" id="{8CA2D944-4EA9-4C94-AB2A-542F804802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48" name="図 47" descr="水の中にいる鳥&#10;&#10;自動的に生成された説明">
            <a:extLst>
              <a:ext uri="{FF2B5EF4-FFF2-40B4-BE49-F238E27FC236}">
                <a16:creationId xmlns:a16="http://schemas.microsoft.com/office/drawing/2014/main" id="{AFC6AB1A-84F5-49F3-B233-0BA0B82721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53" name="図 52" descr="水の中にいる鳥&#10;&#10;自動的に生成された説明">
            <a:extLst>
              <a:ext uri="{FF2B5EF4-FFF2-40B4-BE49-F238E27FC236}">
                <a16:creationId xmlns:a16="http://schemas.microsoft.com/office/drawing/2014/main" id="{83D2E49E-BF56-4D7C-9A29-190B217C53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56" name="図 55" descr="鳥, 屋外, 座る, 動物 が含まれている画像&#10;&#10;自動的に生成された説明">
            <a:extLst>
              <a:ext uri="{FF2B5EF4-FFF2-40B4-BE49-F238E27FC236}">
                <a16:creationId xmlns:a16="http://schemas.microsoft.com/office/drawing/2014/main" id="{ED90B6CC-8F73-424E-9028-9B25B6A6C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4" name="図 53" descr="水の中にいる鳥&#10;&#10;自動的に生成された説明">
            <a:extLst>
              <a:ext uri="{FF2B5EF4-FFF2-40B4-BE49-F238E27FC236}">
                <a16:creationId xmlns:a16="http://schemas.microsoft.com/office/drawing/2014/main" id="{22016AAD-85CC-4BF2-9715-425E4F937A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5" name="図 54" descr="水の中にいる鳥&#10;&#10;自動的に生成された説明">
            <a:extLst>
              <a:ext uri="{FF2B5EF4-FFF2-40B4-BE49-F238E27FC236}">
                <a16:creationId xmlns:a16="http://schemas.microsoft.com/office/drawing/2014/main" id="{090DFE08-E9BA-4570-9F40-4F017B0EC5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F1605D03-5074-4801-BB06-C64D7A5A92B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6BE15050-A532-4CC4-B13F-260A835BF29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D516AFFF-A37F-47EF-8647-6AE042AB897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C6C7FA79-BC83-448D-A199-A8B3315E9C45}"/>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C2473AF9-6DBF-49EF-B1C1-1A6C71DD6FBB}"/>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348617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a:t>
            </a:r>
            <a:r>
              <a:rPr kumimoji="1" lang="en-US" altLang="ja-JP" sz="2400" dirty="0">
                <a:solidFill>
                  <a:srgbClr val="FFC000"/>
                </a:solidFill>
              </a:rPr>
              <a:t>colorful</a:t>
            </a:r>
            <a:r>
              <a:rPr kumimoji="1" lang="en-US" altLang="ja-JP" sz="2400" dirty="0"/>
              <a:t> bird has a </a:t>
            </a:r>
            <a:r>
              <a:rPr kumimoji="1" lang="en-US" altLang="ja-JP" sz="2400" dirty="0">
                <a:solidFill>
                  <a:srgbClr val="FFC000"/>
                </a:solidFill>
              </a:rPr>
              <a:t>white</a:t>
            </a:r>
            <a:r>
              <a:rPr kumimoji="1" lang="en-US" altLang="ja-JP" sz="2400" dirty="0"/>
              <a:t> belly and is otherwise mostly </a:t>
            </a:r>
            <a:r>
              <a:rPr kumimoji="1" lang="en-US" altLang="ja-JP" sz="2400" dirty="0">
                <a:solidFill>
                  <a:srgbClr val="FFC000"/>
                </a:solidFill>
              </a:rPr>
              <a:t>blue</a:t>
            </a:r>
            <a:r>
              <a:rPr kumimoji="1" lang="en-US" altLang="ja-JP" sz="2400" dirty="0"/>
              <a:t>, and it has a short </a:t>
            </a:r>
            <a:br>
              <a:rPr kumimoji="1" lang="en-US" altLang="ja-JP" sz="2400" dirty="0"/>
            </a:br>
            <a:r>
              <a:rPr kumimoji="1" lang="en-US" altLang="ja-JP" sz="2400" dirty="0"/>
              <a:t>stubby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53</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鳥 が含まれている画像&#10;&#10;自動的に生成された説明">
            <a:extLst>
              <a:ext uri="{FF2B5EF4-FFF2-40B4-BE49-F238E27FC236}">
                <a16:creationId xmlns:a16="http://schemas.microsoft.com/office/drawing/2014/main" id="{D4447E57-39FD-4EF4-9708-A6F1D7535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673" y="4738500"/>
            <a:ext cx="1620000" cy="1620000"/>
          </a:xfrm>
          <a:prstGeom prst="rect">
            <a:avLst/>
          </a:prstGeom>
        </p:spPr>
      </p:pic>
      <p:pic>
        <p:nvPicPr>
          <p:cNvPr id="11" name="図 10" descr="カラフルな鳥&#10;&#10;自動的に生成された説明">
            <a:extLst>
              <a:ext uri="{FF2B5EF4-FFF2-40B4-BE49-F238E27FC236}">
                <a16:creationId xmlns:a16="http://schemas.microsoft.com/office/drawing/2014/main" id="{9E06E992-2244-4A58-972B-3D4A88F5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271" y="47385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38B46DB1-5F4E-43AB-9FFB-D6DF5983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5536" y="4738500"/>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E2C4C915-084C-459F-9E1F-21B60FEA8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597" y="4738500"/>
            <a:ext cx="1620000" cy="1620000"/>
          </a:xfrm>
          <a:prstGeom prst="rect">
            <a:avLst/>
          </a:prstGeom>
        </p:spPr>
      </p:pic>
      <p:pic>
        <p:nvPicPr>
          <p:cNvPr id="39" name="図 38" descr="木の枝に止まっている鳥&#10;&#10;自動的に生成された説明">
            <a:extLst>
              <a:ext uri="{FF2B5EF4-FFF2-40B4-BE49-F238E27FC236}">
                <a16:creationId xmlns:a16="http://schemas.microsoft.com/office/drawing/2014/main" id="{CDBCD81E-7A2A-4064-82E6-8CD0943194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7273" y="4738500"/>
            <a:ext cx="1620000" cy="1620000"/>
          </a:xfrm>
          <a:prstGeom prst="rect">
            <a:avLst/>
          </a:prstGeom>
        </p:spPr>
      </p:pic>
      <p:pic>
        <p:nvPicPr>
          <p:cNvPr id="47" name="図 46" descr="カラフルな鳥&#10;&#10;自動的に生成された説明">
            <a:extLst>
              <a:ext uri="{FF2B5EF4-FFF2-40B4-BE49-F238E27FC236}">
                <a16:creationId xmlns:a16="http://schemas.microsoft.com/office/drawing/2014/main" id="{94B88A9D-F1A5-406F-A037-E4080BAA2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3673" y="2619000"/>
            <a:ext cx="1620000" cy="1620000"/>
          </a:xfrm>
          <a:prstGeom prst="rect">
            <a:avLst/>
          </a:prstGeom>
        </p:spPr>
      </p:pic>
      <p:pic>
        <p:nvPicPr>
          <p:cNvPr id="48" name="図 47" descr="カラフルな鳥&#10;&#10;自動的に生成された説明">
            <a:extLst>
              <a:ext uri="{FF2B5EF4-FFF2-40B4-BE49-F238E27FC236}">
                <a16:creationId xmlns:a16="http://schemas.microsoft.com/office/drawing/2014/main" id="{8A88C9A6-D33E-4DB0-8066-CBCB329C0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3422" y="2619000"/>
            <a:ext cx="1620000" cy="1620000"/>
          </a:xfrm>
          <a:prstGeom prst="rect">
            <a:avLst/>
          </a:prstGeom>
        </p:spPr>
      </p:pic>
      <p:pic>
        <p:nvPicPr>
          <p:cNvPr id="49" name="図 48" descr="カラフルな鳥&#10;&#10;自動的に生成された説明">
            <a:extLst>
              <a:ext uri="{FF2B5EF4-FFF2-40B4-BE49-F238E27FC236}">
                <a16:creationId xmlns:a16="http://schemas.microsoft.com/office/drawing/2014/main" id="{D439DEA2-0A7F-4266-BB30-6E9C64BC9B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9319" y="2619000"/>
            <a:ext cx="1620000" cy="1620000"/>
          </a:xfrm>
          <a:prstGeom prst="rect">
            <a:avLst/>
          </a:prstGeom>
        </p:spPr>
      </p:pic>
      <p:pic>
        <p:nvPicPr>
          <p:cNvPr id="50" name="図 49" descr="カラフルな鳥&#10;&#10;自動的に生成された説明">
            <a:extLst>
              <a:ext uri="{FF2B5EF4-FFF2-40B4-BE49-F238E27FC236}">
                <a16:creationId xmlns:a16="http://schemas.microsoft.com/office/drawing/2014/main" id="{19BE0873-E975-4BE8-9387-0AF5FC25D7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093" y="2619000"/>
            <a:ext cx="1620000" cy="1620000"/>
          </a:xfrm>
          <a:prstGeom prst="rect">
            <a:avLst/>
          </a:prstGeom>
        </p:spPr>
      </p:pic>
      <p:pic>
        <p:nvPicPr>
          <p:cNvPr id="51" name="図 50" descr="動物, 鳥, 座る, 小さい が含まれている画像&#10;&#10;自動的に生成された説明">
            <a:extLst>
              <a:ext uri="{FF2B5EF4-FFF2-40B4-BE49-F238E27FC236}">
                <a16:creationId xmlns:a16="http://schemas.microsoft.com/office/drawing/2014/main" id="{EB8BEA77-9ABE-4B30-9BF0-FDBF84EBA4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1345" y="2619000"/>
            <a:ext cx="1620000" cy="1620000"/>
          </a:xfrm>
          <a:prstGeom prst="rect">
            <a:avLst/>
          </a:prstGeom>
        </p:spPr>
      </p:pic>
      <p:sp>
        <p:nvSpPr>
          <p:cNvPr id="58" name="テキスト ボックス 57">
            <a:extLst>
              <a:ext uri="{FF2B5EF4-FFF2-40B4-BE49-F238E27FC236}">
                <a16:creationId xmlns:a16="http://schemas.microsoft.com/office/drawing/2014/main" id="{CC89CE1A-F572-4C68-8D01-9F35131D2788}"/>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81A9F112-993E-42AC-8CE1-8FD256C0D90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4BE49118-49AA-4BCC-9309-561C616573EC}"/>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D5A49CC-1FB8-488D-A765-551946A0463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120144D7-6C23-4610-A97B-2C386743C8F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67454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is a </a:t>
            </a:r>
            <a:r>
              <a:rPr kumimoji="1" lang="en-US" altLang="ja-JP" sz="2400" dirty="0">
                <a:solidFill>
                  <a:srgbClr val="FFC000"/>
                </a:solidFill>
              </a:rPr>
              <a:t>red</a:t>
            </a:r>
            <a:r>
              <a:rPr kumimoji="1" lang="en-US" altLang="ja-JP" sz="2400" dirty="0"/>
              <a:t> bird with a </a:t>
            </a:r>
            <a:r>
              <a:rPr kumimoji="1" lang="en-US" altLang="ja-JP" sz="2400" dirty="0">
                <a:solidFill>
                  <a:srgbClr val="FFC000"/>
                </a:solidFill>
              </a:rPr>
              <a:t>white</a:t>
            </a:r>
            <a:r>
              <a:rPr kumimoji="1" lang="en-US" altLang="ja-JP" sz="2400" dirty="0"/>
              <a:t> belly </a:t>
            </a:r>
            <a:br>
              <a:rPr kumimoji="1" lang="en-US" altLang="ja-JP" sz="2400" dirty="0"/>
            </a:br>
            <a:r>
              <a:rPr kumimoji="1" lang="en-US" altLang="ja-JP" sz="2400" dirty="0"/>
              <a:t>and a </a:t>
            </a:r>
            <a:r>
              <a:rPr kumimoji="1" lang="en-US" altLang="ja-JP" sz="2400" dirty="0">
                <a:solidFill>
                  <a:srgbClr val="FFC000"/>
                </a:solidFill>
              </a:rPr>
              <a:t>brown</a:t>
            </a:r>
            <a:r>
              <a:rPr kumimoji="1" lang="en-US" altLang="ja-JP" sz="2400" dirty="0"/>
              <a:t> wing.</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54</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カラフルな鳥&#10;&#10;自動的に生成された説明">
            <a:extLst>
              <a:ext uri="{FF2B5EF4-FFF2-40B4-BE49-F238E27FC236}">
                <a16:creationId xmlns:a16="http://schemas.microsoft.com/office/drawing/2014/main" id="{B52CE0FD-89B1-4077-899F-CB7FD082A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0" name="図 9" descr="鳥, カラフル, 座る, 小さい が含まれている画像&#10;&#10;自動的に生成された説明">
            <a:extLst>
              <a:ext uri="{FF2B5EF4-FFF2-40B4-BE49-F238E27FC236}">
                <a16:creationId xmlns:a16="http://schemas.microsoft.com/office/drawing/2014/main" id="{B96E9F21-615E-4BC7-8DD5-19B87A1CA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03" y="4738500"/>
            <a:ext cx="1620000" cy="1620000"/>
          </a:xfrm>
          <a:prstGeom prst="rect">
            <a:avLst/>
          </a:prstGeom>
        </p:spPr>
      </p:pic>
      <p:pic>
        <p:nvPicPr>
          <p:cNvPr id="13" name="図 12" descr="鳥, 動物, 小さい, 座る が含まれている画像&#10;&#10;自動的に生成された説明">
            <a:extLst>
              <a:ext uri="{FF2B5EF4-FFF2-40B4-BE49-F238E27FC236}">
                <a16:creationId xmlns:a16="http://schemas.microsoft.com/office/drawing/2014/main" id="{46D485E2-3C26-4C60-AFF2-8666D2F05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19" name="図 18" descr="鳥, 屋外, 動物, 座る が含まれている画像&#10;&#10;自動的に生成された説明">
            <a:extLst>
              <a:ext uri="{FF2B5EF4-FFF2-40B4-BE49-F238E27FC236}">
                <a16:creationId xmlns:a16="http://schemas.microsoft.com/office/drawing/2014/main" id="{C835C5D3-9C53-4A3A-A897-5FE67B967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21" name="図 20" descr="鳥, 小さい, 座る, ピンク が含まれている画像&#10;&#10;自動的に生成された説明">
            <a:extLst>
              <a:ext uri="{FF2B5EF4-FFF2-40B4-BE49-F238E27FC236}">
                <a16:creationId xmlns:a16="http://schemas.microsoft.com/office/drawing/2014/main" id="{C4CA0DD0-85C6-41A1-AB67-A1C5589342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1" name="図 30" descr="カラフルな鳥&#10;&#10;自動的に生成された説明">
            <a:extLst>
              <a:ext uri="{FF2B5EF4-FFF2-40B4-BE49-F238E27FC236}">
                <a16:creationId xmlns:a16="http://schemas.microsoft.com/office/drawing/2014/main" id="{D8F1642C-4E01-4AEC-AD26-3E33631E79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4" name="図 33" descr="カラフルな鳥&#10;&#10;自動的に生成された説明">
            <a:extLst>
              <a:ext uri="{FF2B5EF4-FFF2-40B4-BE49-F238E27FC236}">
                <a16:creationId xmlns:a16="http://schemas.microsoft.com/office/drawing/2014/main" id="{3BC3E50E-0033-4C3A-85AD-8FC278ED9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pic>
        <p:nvPicPr>
          <p:cNvPr id="37" name="図 36" descr="動物, 鳥, 食品, 小さい が含まれている画像&#10;&#10;自動的に生成された説明">
            <a:extLst>
              <a:ext uri="{FF2B5EF4-FFF2-40B4-BE49-F238E27FC236}">
                <a16:creationId xmlns:a16="http://schemas.microsoft.com/office/drawing/2014/main" id="{82B6728E-9604-49E3-B25A-2D52C72961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鳥, 動物, 座る, 小さい が含まれている画像&#10;&#10;自動的に生成された説明">
            <a:extLst>
              <a:ext uri="{FF2B5EF4-FFF2-40B4-BE49-F238E27FC236}">
                <a16:creationId xmlns:a16="http://schemas.microsoft.com/office/drawing/2014/main" id="{49392B3D-6688-436A-8CD3-5CC638B2C4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6B74053E-95FE-4991-88BA-0413F9D115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65" name="テキスト ボックス 64">
            <a:extLst>
              <a:ext uri="{FF2B5EF4-FFF2-40B4-BE49-F238E27FC236}">
                <a16:creationId xmlns:a16="http://schemas.microsoft.com/office/drawing/2014/main" id="{EA56D3A2-B2AA-4EAA-86EC-0E0064E73DAA}"/>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6" name="テキスト ボックス 65">
            <a:extLst>
              <a:ext uri="{FF2B5EF4-FFF2-40B4-BE49-F238E27FC236}">
                <a16:creationId xmlns:a16="http://schemas.microsoft.com/office/drawing/2014/main" id="{31EBF2AB-0C5D-4BEA-BE93-2EC6836A1BB2}"/>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7" name="テキスト ボックス 66">
            <a:extLst>
              <a:ext uri="{FF2B5EF4-FFF2-40B4-BE49-F238E27FC236}">
                <a16:creationId xmlns:a16="http://schemas.microsoft.com/office/drawing/2014/main" id="{AD5F9442-4CAA-41A0-BCC9-799A5380F41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8" name="テキスト ボックス 67">
            <a:extLst>
              <a:ext uri="{FF2B5EF4-FFF2-40B4-BE49-F238E27FC236}">
                <a16:creationId xmlns:a16="http://schemas.microsoft.com/office/drawing/2014/main" id="{9FE80510-7EF6-409F-B6F7-8BCA03CEEDB7}"/>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9" name="テキスト ボックス 68">
            <a:extLst>
              <a:ext uri="{FF2B5EF4-FFF2-40B4-BE49-F238E27FC236}">
                <a16:creationId xmlns:a16="http://schemas.microsoft.com/office/drawing/2014/main" id="{C430ECC2-9F17-48D4-9909-AD8DCF36D8A9}"/>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26998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 </a:t>
            </a:r>
            <a:r>
              <a:rPr kumimoji="1" lang="en-US" altLang="ja-JP" sz="2400" dirty="0">
                <a:solidFill>
                  <a:srgbClr val="FFC000"/>
                </a:solidFill>
              </a:rPr>
              <a:t>black</a:t>
            </a:r>
            <a:r>
              <a:rPr kumimoji="1" lang="en-US" altLang="ja-JP" sz="2400" dirty="0"/>
              <a:t> crown, </a:t>
            </a:r>
            <a:br>
              <a:rPr kumimoji="1" lang="en-US" altLang="ja-JP" sz="2400" dirty="0"/>
            </a:br>
            <a:r>
              <a:rPr kumimoji="1" lang="en-US" altLang="ja-JP" sz="2400" dirty="0">
                <a:solidFill>
                  <a:srgbClr val="FFC000"/>
                </a:solidFill>
              </a:rPr>
              <a:t>yellow</a:t>
            </a:r>
            <a:r>
              <a:rPr kumimoji="1" lang="en-US" altLang="ja-JP" sz="2400" dirty="0"/>
              <a:t> and </a:t>
            </a:r>
            <a:r>
              <a:rPr kumimoji="1" lang="en-US" altLang="ja-JP" sz="2400" dirty="0">
                <a:solidFill>
                  <a:srgbClr val="FFC000"/>
                </a:solidFill>
              </a:rPr>
              <a:t>black</a:t>
            </a:r>
            <a:r>
              <a:rPr kumimoji="1" lang="en-US" altLang="ja-JP" sz="2400" dirty="0"/>
              <a:t> primaries, and a </a:t>
            </a:r>
            <a:r>
              <a:rPr kumimoji="1" lang="en-US" altLang="ja-JP" sz="2400" dirty="0">
                <a:solidFill>
                  <a:srgbClr val="FFC000"/>
                </a:solidFill>
              </a:rPr>
              <a:t>brown</a:t>
            </a:r>
            <a:r>
              <a:rPr kumimoji="1" lang="en-US" altLang="ja-JP" sz="2400" dirty="0"/>
              <a:t> belly.</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55</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座る, 小さい, 鳥, 立つ が含まれている画像&#10;&#10;自動的に生成された説明">
            <a:extLst>
              <a:ext uri="{FF2B5EF4-FFF2-40B4-BE49-F238E27FC236}">
                <a16:creationId xmlns:a16="http://schemas.microsoft.com/office/drawing/2014/main" id="{F0038EDF-31C9-4246-908A-55BFE907A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2" y="4738500"/>
            <a:ext cx="1620000" cy="1620000"/>
          </a:xfrm>
          <a:prstGeom prst="rect">
            <a:avLst/>
          </a:prstGeom>
        </p:spPr>
      </p:pic>
      <p:pic>
        <p:nvPicPr>
          <p:cNvPr id="12" name="図 11" descr="水の中にいる鳥&#10;&#10;自動的に生成された説明">
            <a:extLst>
              <a:ext uri="{FF2B5EF4-FFF2-40B4-BE49-F238E27FC236}">
                <a16:creationId xmlns:a16="http://schemas.microsoft.com/office/drawing/2014/main" id="{6A1F045A-783F-440A-B7A2-173962306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6" name="図 15" descr="水の中にいる鳥&#10;&#10;自動的に生成された説明">
            <a:extLst>
              <a:ext uri="{FF2B5EF4-FFF2-40B4-BE49-F238E27FC236}">
                <a16:creationId xmlns:a16="http://schemas.microsoft.com/office/drawing/2014/main" id="{A2F336C6-30F5-4A2F-ADCC-14D3DFD69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498"/>
            <a:ext cx="1620002" cy="1620002"/>
          </a:xfrm>
          <a:prstGeom prst="rect">
            <a:avLst/>
          </a:prstGeom>
        </p:spPr>
      </p:pic>
      <p:pic>
        <p:nvPicPr>
          <p:cNvPr id="19" name="図 18" descr="水の中にいる鳥&#10;&#10;自動的に生成された説明">
            <a:extLst>
              <a:ext uri="{FF2B5EF4-FFF2-40B4-BE49-F238E27FC236}">
                <a16:creationId xmlns:a16="http://schemas.microsoft.com/office/drawing/2014/main" id="{9469C29C-C933-4279-8643-29B458EA6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3" name="図 32" descr="水の中にいる鳥&#10;&#10;自動的に生成された説明">
            <a:extLst>
              <a:ext uri="{FF2B5EF4-FFF2-40B4-BE49-F238E27FC236}">
                <a16:creationId xmlns:a16="http://schemas.microsoft.com/office/drawing/2014/main" id="{3C88971E-310A-4305-9182-EC79F43564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8" name="図 37" descr="カラフルな鳥&#10;&#10;自動的に生成された説明">
            <a:extLst>
              <a:ext uri="{FF2B5EF4-FFF2-40B4-BE49-F238E27FC236}">
                <a16:creationId xmlns:a16="http://schemas.microsoft.com/office/drawing/2014/main" id="{44BFFEDD-17E1-45F7-BBBD-FE4BB3652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カラフルな鳥&#10;&#10;自動的に生成された説明">
            <a:extLst>
              <a:ext uri="{FF2B5EF4-FFF2-40B4-BE49-F238E27FC236}">
                <a16:creationId xmlns:a16="http://schemas.microsoft.com/office/drawing/2014/main" id="{F0E470F1-2AE0-4A6B-BE5D-A27E4394A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5" name="図 44" descr="水の中にいる鳥&#10;&#10;自動的に生成された説明">
            <a:extLst>
              <a:ext uri="{FF2B5EF4-FFF2-40B4-BE49-F238E27FC236}">
                <a16:creationId xmlns:a16="http://schemas.microsoft.com/office/drawing/2014/main" id="{35D664AB-3FF2-4D00-8388-54AEA88350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2" name="図 51" descr="水の中にいる鳥&#10;&#10;自動的に生成された説明">
            <a:extLst>
              <a:ext uri="{FF2B5EF4-FFF2-40B4-BE49-F238E27FC236}">
                <a16:creationId xmlns:a16="http://schemas.microsoft.com/office/drawing/2014/main" id="{688EE3FA-C1EF-4EE7-B47A-841F7878E3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1" name="図 50" descr="水の中にいる鳥&#10;&#10;自動的に生成された説明">
            <a:extLst>
              <a:ext uri="{FF2B5EF4-FFF2-40B4-BE49-F238E27FC236}">
                <a16:creationId xmlns:a16="http://schemas.microsoft.com/office/drawing/2014/main" id="{1FFE85C6-B96A-44B6-A2E7-9D0A9CAA33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9" name="テキスト ボックス 58">
            <a:extLst>
              <a:ext uri="{FF2B5EF4-FFF2-40B4-BE49-F238E27FC236}">
                <a16:creationId xmlns:a16="http://schemas.microsoft.com/office/drawing/2014/main" id="{9981D69F-C97B-4130-9CE6-8AA51C7DCDC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0" name="テキスト ボックス 59">
            <a:extLst>
              <a:ext uri="{FF2B5EF4-FFF2-40B4-BE49-F238E27FC236}">
                <a16:creationId xmlns:a16="http://schemas.microsoft.com/office/drawing/2014/main" id="{5003160D-A87E-4D4B-AD32-E5BE9567311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FB0C3D8-9181-42C6-BBBA-088BBF315841}"/>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0C8E83BD-AD8B-4C4D-9C16-6B9F2A33507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3" name="テキスト ボックス 62">
            <a:extLst>
              <a:ext uri="{FF2B5EF4-FFF2-40B4-BE49-F238E27FC236}">
                <a16:creationId xmlns:a16="http://schemas.microsoft.com/office/drawing/2014/main" id="{63173C56-0CDC-4E68-88CE-6FD640A42E2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116366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medium sized </a:t>
            </a:r>
            <a:r>
              <a:rPr kumimoji="1" lang="en-US" altLang="ja-JP" sz="2400" dirty="0">
                <a:solidFill>
                  <a:srgbClr val="FFC000"/>
                </a:solidFill>
              </a:rPr>
              <a:t>black</a:t>
            </a:r>
            <a:r>
              <a:rPr kumimoji="1" lang="en-US" altLang="ja-JP" sz="2400" dirty="0"/>
              <a:t> bird with one </a:t>
            </a:r>
            <a:r>
              <a:rPr kumimoji="1" lang="en-US" altLang="ja-JP" sz="2400" dirty="0">
                <a:solidFill>
                  <a:srgbClr val="FFC000"/>
                </a:solidFill>
              </a:rPr>
              <a:t>orange</a:t>
            </a:r>
            <a:r>
              <a:rPr kumimoji="1" lang="en-US" altLang="ja-JP" sz="2400" dirty="0"/>
              <a:t> </a:t>
            </a:r>
            <a:br>
              <a:rPr kumimoji="1" lang="en-US" altLang="ja-JP" sz="2400" dirty="0"/>
            </a:br>
            <a:r>
              <a:rPr kumimoji="1" lang="en-US" altLang="ja-JP" sz="2400" dirty="0">
                <a:solidFill>
                  <a:srgbClr val="FFC000"/>
                </a:solidFill>
              </a:rPr>
              <a:t>stripe</a:t>
            </a:r>
            <a:r>
              <a:rPr kumimoji="1" lang="en-US" altLang="ja-JP" sz="2400" dirty="0"/>
              <a:t> on the wing, medium tarsus and medium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56</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9" name="図 8" descr="カラフルな鳥&#10;&#10;自動的に生成された説明">
            <a:extLst>
              <a:ext uri="{FF2B5EF4-FFF2-40B4-BE49-F238E27FC236}">
                <a16:creationId xmlns:a16="http://schemas.microsoft.com/office/drawing/2014/main" id="{CAEA883C-A8EE-4E29-92CC-C53FB971E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13" name="図 12" descr="屋外, 動物, 鳥, 草 が含まれている画像&#10;&#10;自動的に生成された説明">
            <a:extLst>
              <a:ext uri="{FF2B5EF4-FFF2-40B4-BE49-F238E27FC236}">
                <a16:creationId xmlns:a16="http://schemas.microsoft.com/office/drawing/2014/main" id="{EE8AC7EA-4441-45B3-B99D-3E7B50168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37" name="図 36" descr="鳥, 水, 動物, 座る が含まれている画像&#10;&#10;自動的に生成された説明">
            <a:extLst>
              <a:ext uri="{FF2B5EF4-FFF2-40B4-BE49-F238E27FC236}">
                <a16:creationId xmlns:a16="http://schemas.microsoft.com/office/drawing/2014/main" id="{FDACCEFF-4743-4D63-8729-DFE04B9DE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38" name="図 37" descr="水の中にいる鳥&#10;&#10;自動的に生成された説明">
            <a:extLst>
              <a:ext uri="{FF2B5EF4-FFF2-40B4-BE49-F238E27FC236}">
                <a16:creationId xmlns:a16="http://schemas.microsoft.com/office/drawing/2014/main" id="{B0713479-1B8A-46E6-BB27-080003D13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648" y="2618999"/>
            <a:ext cx="1620001" cy="1620001"/>
          </a:xfrm>
          <a:prstGeom prst="rect">
            <a:avLst/>
          </a:prstGeom>
        </p:spPr>
      </p:pic>
      <p:pic>
        <p:nvPicPr>
          <p:cNvPr id="40" name="図 39" descr="木の枝に止まっている鳥&#10;&#10;自動的に生成された説明">
            <a:extLst>
              <a:ext uri="{FF2B5EF4-FFF2-40B4-BE49-F238E27FC236}">
                <a16:creationId xmlns:a16="http://schemas.microsoft.com/office/drawing/2014/main" id="{8197056E-4424-4783-9075-7FE416E4E8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5298"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855983AD-C7C8-4D04-BCF0-59E6921036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2948" y="2619000"/>
            <a:ext cx="1620000" cy="1620000"/>
          </a:xfrm>
          <a:prstGeom prst="rect">
            <a:avLst/>
          </a:prstGeom>
        </p:spPr>
      </p:pic>
      <p:pic>
        <p:nvPicPr>
          <p:cNvPr id="42" name="図 41" descr="動物, 鳥, 立つ, 座る が含まれている画像&#10;&#10;自動的に生成された説明">
            <a:extLst>
              <a:ext uri="{FF2B5EF4-FFF2-40B4-BE49-F238E27FC236}">
                <a16:creationId xmlns:a16="http://schemas.microsoft.com/office/drawing/2014/main" id="{3FF83215-1512-4A34-A27D-CF13F3B8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598" y="2619000"/>
            <a:ext cx="1620000" cy="1620000"/>
          </a:xfrm>
          <a:prstGeom prst="rect">
            <a:avLst/>
          </a:prstGeom>
        </p:spPr>
      </p:pic>
      <p:pic>
        <p:nvPicPr>
          <p:cNvPr id="44" name="図 43" descr="水の中にいる鳥&#10;&#10;自動的に生成された説明">
            <a:extLst>
              <a:ext uri="{FF2B5EF4-FFF2-40B4-BE49-F238E27FC236}">
                <a16:creationId xmlns:a16="http://schemas.microsoft.com/office/drawing/2014/main" id="{26FF99A4-4BEF-4AF7-AF17-EBB59BC615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E05A6C2B-66B4-45A1-9FC7-A6EC40A97A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5B60AD47-B04C-4D2F-957B-2F01E8CFB2BD}"/>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pic>
        <p:nvPicPr>
          <p:cNvPr id="47" name="図 46" descr="木の枝に止まっている鳥&#10;&#10;自動的に生成された説明">
            <a:extLst>
              <a:ext uri="{FF2B5EF4-FFF2-40B4-BE49-F238E27FC236}">
                <a16:creationId xmlns:a16="http://schemas.microsoft.com/office/drawing/2014/main" id="{AB900576-766B-40FB-940A-B0B21DA51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sp>
        <p:nvSpPr>
          <p:cNvPr id="57" name="テキスト ボックス 56">
            <a:extLst>
              <a:ext uri="{FF2B5EF4-FFF2-40B4-BE49-F238E27FC236}">
                <a16:creationId xmlns:a16="http://schemas.microsoft.com/office/drawing/2014/main" id="{26391401-15F7-460A-914A-44202C9B533D}"/>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282BC0FE-F979-4C78-9C46-F48699D9BB4B}"/>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F474EB88-7069-4AE1-A5AF-F9B28DDAC87B}"/>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689D3C07-DA5A-4418-A906-D9CB3484D05F}"/>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3603103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a distinct </a:t>
            </a:r>
            <a:r>
              <a:rPr kumimoji="1" lang="en-US" altLang="ja-JP" sz="2400" dirty="0">
                <a:solidFill>
                  <a:srgbClr val="FFC000"/>
                </a:solidFill>
              </a:rPr>
              <a:t>red</a:t>
            </a:r>
            <a:r>
              <a:rPr kumimoji="1" lang="en-US" altLang="ja-JP" sz="2400" dirty="0"/>
              <a:t> bird with a </a:t>
            </a:r>
            <a:r>
              <a:rPr kumimoji="1" lang="en-US" altLang="ja-JP" sz="2400" dirty="0">
                <a:solidFill>
                  <a:srgbClr val="FFC000"/>
                </a:solidFill>
              </a:rPr>
              <a:t>blue</a:t>
            </a:r>
            <a:r>
              <a:rPr kumimoji="1" lang="en-US" altLang="ja-JP" sz="2400" dirty="0"/>
              <a:t> head, </a:t>
            </a:r>
            <a:br>
              <a:rPr kumimoji="1" lang="en-US" altLang="ja-JP" sz="2400" dirty="0"/>
            </a:br>
            <a:r>
              <a:rPr kumimoji="1" lang="en-US" altLang="ja-JP" sz="2400" dirty="0">
                <a:solidFill>
                  <a:srgbClr val="FFC000"/>
                </a:solidFill>
              </a:rPr>
              <a:t>green</a:t>
            </a:r>
            <a:r>
              <a:rPr kumimoji="1" lang="en-US" altLang="ja-JP" sz="2400" dirty="0"/>
              <a:t> wings and a </a:t>
            </a:r>
            <a:r>
              <a:rPr kumimoji="1" lang="en-US" altLang="ja-JP" sz="2400" dirty="0">
                <a:solidFill>
                  <a:srgbClr val="FFC000"/>
                </a:solidFill>
              </a:rPr>
              <a:t>red</a:t>
            </a:r>
            <a:r>
              <a:rPr kumimoji="1" lang="en-US" altLang="ja-JP" sz="2400" dirty="0"/>
              <a:t> </a:t>
            </a:r>
            <a:r>
              <a:rPr kumimoji="1" lang="en-US" altLang="ja-JP" sz="2400" dirty="0" err="1"/>
              <a:t>eyering</a:t>
            </a:r>
            <a:r>
              <a:rPr kumimoji="1"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57</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窓の前に立っている鳥&#10;&#10;自動的に生成された説明">
            <a:extLst>
              <a:ext uri="{FF2B5EF4-FFF2-40B4-BE49-F238E27FC236}">
                <a16:creationId xmlns:a16="http://schemas.microsoft.com/office/drawing/2014/main" id="{DCD83076-F88A-44B6-B815-E5CAD5857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9" name="図 8" descr="鳥, 魚, オウム が含まれている画像&#10;&#10;自動的に生成された説明">
            <a:extLst>
              <a:ext uri="{FF2B5EF4-FFF2-40B4-BE49-F238E27FC236}">
                <a16:creationId xmlns:a16="http://schemas.microsoft.com/office/drawing/2014/main" id="{648F4917-FB1D-4CE6-B03A-911C8E460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1" y="4738501"/>
            <a:ext cx="1620000" cy="1620000"/>
          </a:xfrm>
          <a:prstGeom prst="rect">
            <a:avLst/>
          </a:prstGeom>
        </p:spPr>
      </p:pic>
      <p:pic>
        <p:nvPicPr>
          <p:cNvPr id="12" name="図 11" descr="カラフルな鳥&#10;&#10;自動的に生成された説明">
            <a:extLst>
              <a:ext uri="{FF2B5EF4-FFF2-40B4-BE49-F238E27FC236}">
                <a16:creationId xmlns:a16="http://schemas.microsoft.com/office/drawing/2014/main" id="{16197E4D-5752-4917-A367-C734C7976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1" y="4738501"/>
            <a:ext cx="1620000" cy="1620000"/>
          </a:xfrm>
          <a:prstGeom prst="rect">
            <a:avLst/>
          </a:prstGeom>
        </p:spPr>
      </p:pic>
      <p:pic>
        <p:nvPicPr>
          <p:cNvPr id="15" name="図 14" descr="カラフルな鳥&#10;&#10;自動的に生成された説明">
            <a:extLst>
              <a:ext uri="{FF2B5EF4-FFF2-40B4-BE49-F238E27FC236}">
                <a16:creationId xmlns:a16="http://schemas.microsoft.com/office/drawing/2014/main" id="{6B7AC8FB-BA9C-4099-9457-848A2755A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D4D7A448-3E98-4723-8CB8-2353EADB7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1" y="4738501"/>
            <a:ext cx="1620000" cy="1620000"/>
          </a:xfrm>
          <a:prstGeom prst="rect">
            <a:avLst/>
          </a:prstGeom>
        </p:spPr>
      </p:pic>
      <p:pic>
        <p:nvPicPr>
          <p:cNvPr id="33" name="図 32" descr="カラフルな鳥&#10;&#10;自動的に生成された説明">
            <a:extLst>
              <a:ext uri="{FF2B5EF4-FFF2-40B4-BE49-F238E27FC236}">
                <a16:creationId xmlns:a16="http://schemas.microsoft.com/office/drawing/2014/main" id="{695FC2AA-71A7-4ECD-9EC2-EDEF11C69F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6" name="図 35" descr="カラフル, 鳥, 魚, 立つ が含まれている画像&#10;&#10;自動的に生成された説明">
            <a:extLst>
              <a:ext uri="{FF2B5EF4-FFF2-40B4-BE49-F238E27FC236}">
                <a16:creationId xmlns:a16="http://schemas.microsoft.com/office/drawing/2014/main" id="{81683FFB-B08E-419C-ABBB-4634490E7F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1" cy="1620001"/>
          </a:xfrm>
          <a:prstGeom prst="rect">
            <a:avLst/>
          </a:prstGeom>
        </p:spPr>
      </p:pic>
      <p:pic>
        <p:nvPicPr>
          <p:cNvPr id="39" name="図 38" descr="カラフルな鳥&#10;&#10;自動的に生成された説明">
            <a:extLst>
              <a:ext uri="{FF2B5EF4-FFF2-40B4-BE49-F238E27FC236}">
                <a16:creationId xmlns:a16="http://schemas.microsoft.com/office/drawing/2014/main" id="{92F568E9-77D6-4B2C-8753-098CFA289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A5C241C5-A879-4D8B-857D-508609712D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1" y="4738501"/>
            <a:ext cx="1620000" cy="1620000"/>
          </a:xfrm>
          <a:prstGeom prst="rect">
            <a:avLst/>
          </a:prstGeom>
        </p:spPr>
      </p:pic>
      <p:pic>
        <p:nvPicPr>
          <p:cNvPr id="44" name="図 43" descr="カラフルな鳥&#10;&#10;自動的に生成された説明">
            <a:extLst>
              <a:ext uri="{FF2B5EF4-FFF2-40B4-BE49-F238E27FC236}">
                <a16:creationId xmlns:a16="http://schemas.microsoft.com/office/drawing/2014/main" id="{EF62F2DD-908F-4FDD-AD38-2D397A563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1663523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en-US" altLang="zh-CN" sz="2800" dirty="0">
                <a:latin typeface="たぬき油性マジック" panose="02000600000000000000" pitchFamily="2" charset="-128"/>
                <a:ea typeface="たぬき油性マジック" panose="02000600000000000000" pitchFamily="2" charset="-128"/>
              </a:rPr>
              <a:t>NLP </a:t>
            </a:r>
            <a:r>
              <a:rPr lang="ja-JP" altLang="en-US" sz="2800" dirty="0">
                <a:latin typeface="たぬき油性マジック" panose="02000600000000000000" pitchFamily="2" charset="-128"/>
                <a:ea typeface="たぬき油性マジック" panose="02000600000000000000" pitchFamily="2" charset="-128"/>
              </a:rPr>
              <a:t>の単語 </a:t>
            </a:r>
            <a:r>
              <a:rPr lang="en-US" altLang="zh-CN" sz="2800" dirty="0">
                <a:latin typeface="たぬき油性マジック" panose="02000600000000000000" pitchFamily="2" charset="-128"/>
                <a:ea typeface="たぬき油性マジック" panose="02000600000000000000" pitchFamily="2" charset="-128"/>
              </a:rPr>
              <a:t>Embedding </a:t>
            </a:r>
            <a:r>
              <a:rPr lang="ja-JP" altLang="en-US" sz="2800" dirty="0">
                <a:latin typeface="たぬき油性マジック" panose="02000600000000000000" pitchFamily="2" charset="-128"/>
                <a:ea typeface="たぬき油性マジック" panose="02000600000000000000" pitchFamily="2" charset="-128"/>
              </a:rPr>
              <a:t>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58</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21668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401445" cy="5656422"/>
          </a:xfrm>
        </p:spPr>
        <p:txBody>
          <a:bodyPr>
            <a:normAutofit/>
          </a:bodyPr>
          <a:lstStyle/>
          <a:p>
            <a:r>
              <a:rPr lang="ja-JP" altLang="en-US" sz="3200" dirty="0"/>
              <a:t>まとめ</a:t>
            </a:r>
            <a:endParaRPr lang="en-US" altLang="ja-JP" sz="3200" dirty="0"/>
          </a:p>
          <a:p>
            <a:pPr lvl="1"/>
            <a:r>
              <a:rPr lang="en-US" altLang="ja-JP" sz="2800" dirty="0"/>
              <a:t>NLP </a:t>
            </a:r>
            <a:r>
              <a:rPr lang="ja-JP" altLang="en-US" sz="2800" dirty="0"/>
              <a:t>の単語 </a:t>
            </a:r>
            <a:r>
              <a:rPr lang="en-US" altLang="ja-JP" sz="2800" dirty="0"/>
              <a:t>Embedding </a:t>
            </a:r>
            <a:r>
              <a:rPr lang="ja-JP" altLang="en-US" sz="2800" dirty="0"/>
              <a:t>手法による特徴量ベクトルを入力として， </a:t>
            </a:r>
            <a:r>
              <a:rPr lang="en-US" altLang="ja-JP" sz="2800" dirty="0"/>
              <a:t>DAMSM </a:t>
            </a:r>
            <a:r>
              <a:rPr lang="ja-JP" altLang="en-US" sz="2800" dirty="0"/>
              <a:t>と </a:t>
            </a:r>
            <a:r>
              <a:rPr lang="en-US" altLang="ja-JP" sz="2800" dirty="0"/>
              <a:t>GAN </a:t>
            </a:r>
            <a:r>
              <a:rPr lang="ja-JP" altLang="en-US" sz="2800" dirty="0"/>
              <a:t>の同期的学習を導入した </a:t>
            </a:r>
            <a:r>
              <a:rPr lang="en-US" altLang="ja-JP" sz="2800" dirty="0" err="1"/>
              <a:t>AttnGAN</a:t>
            </a:r>
            <a:r>
              <a:rPr lang="en-US" altLang="ja-JP" sz="2800" dirty="0"/>
              <a:t> </a:t>
            </a:r>
            <a:r>
              <a:rPr lang="ja-JP" altLang="en-US" sz="2800" dirty="0"/>
              <a:t>モデルを提案し，従来研究と比較して高い </a:t>
            </a:r>
            <a:r>
              <a:rPr lang="en-US" altLang="ja-JP" sz="2800" dirty="0"/>
              <a:t>Inception Score </a:t>
            </a:r>
            <a:r>
              <a:rPr lang="ja-JP" altLang="en-US" sz="2800" dirty="0"/>
              <a:t>を得た．</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59</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69" y="3529952"/>
            <a:ext cx="4034791" cy="3377923"/>
          </a:xfrm>
          <a:prstGeom prst="rect">
            <a:avLst/>
          </a:prstGeom>
        </p:spPr>
      </p:pic>
    </p:spTree>
    <p:extLst>
      <p:ext uri="{BB962C8B-B14F-4D97-AF65-F5344CB8AC3E}">
        <p14:creationId xmlns:p14="http://schemas.microsoft.com/office/powerpoint/2010/main" val="346804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a:t>
            </a:r>
            <a:r>
              <a:rPr lang="ja-JP" altLang="en-US" dirty="0">
                <a:solidFill>
                  <a:srgbClr val="FFC000"/>
                </a:solidFill>
              </a:rPr>
              <a:t>創作</a:t>
            </a:r>
            <a:endParaRPr lang="en-US" altLang="ja-JP" dirty="0">
              <a:solidFill>
                <a:srgbClr val="FFC000"/>
              </a:solidFill>
            </a:endParaRPr>
          </a:p>
          <a:p>
            <a:pPr marL="342900" lvl="1" indent="0">
              <a:buNone/>
            </a:pPr>
            <a:r>
              <a:rPr lang="ja-JP" altLang="en-US" dirty="0"/>
              <a:t>→複合的な創作</a:t>
            </a:r>
            <a:endParaRPr lang="en-US" altLang="ja-JP" dirty="0"/>
          </a:p>
          <a:p>
            <a:pPr lvl="2"/>
            <a:r>
              <a:rPr lang="ja-JP" altLang="en-US" sz="2400" dirty="0"/>
              <a:t>歌詞のメロディー作成</a:t>
            </a:r>
            <a:endParaRPr lang="en-US" altLang="ja-JP" sz="2400" dirty="0"/>
          </a:p>
          <a:p>
            <a:pPr lvl="2"/>
            <a:r>
              <a:rPr lang="ja-JP" altLang="en-US" sz="2400" dirty="0"/>
              <a:t>画像へのキャプション生成</a:t>
            </a:r>
            <a:endParaRPr lang="en-US" altLang="ja-JP" sz="2400" dirty="0"/>
          </a:p>
          <a:p>
            <a:pPr lvl="2"/>
            <a:r>
              <a:rPr lang="ja-JP" altLang="en-US" sz="2400" dirty="0"/>
              <a:t>テキストからの画像生成</a:t>
            </a:r>
            <a:endParaRPr lang="en-US" altLang="ja-JP" sz="2400"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6619" y="1729420"/>
            <a:ext cx="4131693" cy="4295973"/>
          </a:xfrm>
          <a:prstGeom prst="rect">
            <a:avLst/>
          </a:prstGeom>
        </p:spPr>
      </p:pic>
    </p:spTree>
    <p:extLst>
      <p:ext uri="{BB962C8B-B14F-4D97-AF65-F5344CB8AC3E}">
        <p14:creationId xmlns:p14="http://schemas.microsoft.com/office/powerpoint/2010/main" val="1474990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886700" cy="5656422"/>
          </a:xfrm>
        </p:spPr>
        <p:txBody>
          <a:bodyPr>
            <a:normAutofit/>
          </a:bodyPr>
          <a:lstStyle/>
          <a:p>
            <a:r>
              <a:rPr lang="ja-JP" altLang="en-US" sz="3200" dirty="0"/>
              <a:t>今後の課題</a:t>
            </a:r>
            <a:endParaRPr lang="en-US" altLang="ja-JP" sz="3200" dirty="0"/>
          </a:p>
          <a:p>
            <a:pPr lvl="1"/>
            <a:r>
              <a:rPr lang="ja-JP" altLang="en-US" sz="2800" dirty="0"/>
              <a:t>提案モデルのパラメータ調整</a:t>
            </a:r>
            <a:endParaRPr lang="en-US" altLang="ja-JP" sz="2800" dirty="0"/>
          </a:p>
          <a:p>
            <a:pPr lvl="1"/>
            <a:r>
              <a:rPr lang="en-US" altLang="ja-JP" sz="2800" dirty="0"/>
              <a:t>BERT</a:t>
            </a:r>
            <a:r>
              <a:rPr lang="ja-JP" altLang="en-US" sz="2800" dirty="0"/>
              <a:t> の導入の検討</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60</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666" y="2315095"/>
            <a:ext cx="5466867" cy="4576855"/>
          </a:xfrm>
          <a:prstGeom prst="rect">
            <a:avLst/>
          </a:prstGeom>
        </p:spPr>
      </p:pic>
    </p:spTree>
    <p:extLst>
      <p:ext uri="{BB962C8B-B14F-4D97-AF65-F5344CB8AC3E}">
        <p14:creationId xmlns:p14="http://schemas.microsoft.com/office/powerpoint/2010/main" val="1876197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61</a:t>
            </a:fld>
            <a:endParaRPr lang="en-US" dirty="0"/>
          </a:p>
        </p:txBody>
      </p:sp>
      <p:pic>
        <p:nvPicPr>
          <p:cNvPr id="6" name="図 5">
            <a:extLst>
              <a:ext uri="{FF2B5EF4-FFF2-40B4-BE49-F238E27FC236}">
                <a16:creationId xmlns:a16="http://schemas.microsoft.com/office/drawing/2014/main" id="{D4439EE1-C150-499D-A5D9-AA70E215D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12" y="454053"/>
            <a:ext cx="7758476" cy="6495388"/>
          </a:xfrm>
          <a:prstGeom prst="rect">
            <a:avLst/>
          </a:prstGeom>
        </p:spPr>
      </p:pic>
      <p:sp>
        <p:nvSpPr>
          <p:cNvPr id="8" name="テキスト ボックス 7">
            <a:extLst>
              <a:ext uri="{FF2B5EF4-FFF2-40B4-BE49-F238E27FC236}">
                <a16:creationId xmlns:a16="http://schemas.microsoft.com/office/drawing/2014/main" id="{C77F90E1-1600-481D-B840-98670B0C4186}"/>
              </a:ext>
            </a:extLst>
          </p:cNvPr>
          <p:cNvSpPr txBox="1"/>
          <p:nvPr/>
        </p:nvSpPr>
        <p:spPr>
          <a:xfrm>
            <a:off x="1124799" y="15321"/>
            <a:ext cx="7085594" cy="707886"/>
          </a:xfrm>
          <a:prstGeom prst="rect">
            <a:avLst/>
          </a:prstGeom>
          <a:noFill/>
        </p:spPr>
        <p:txBody>
          <a:bodyPr wrap="none" rtlCol="0">
            <a:spAutoFit/>
          </a:bodyPr>
          <a:lstStyle/>
          <a:p>
            <a:r>
              <a:rPr kumimoji="1" lang="ja-JP" altLang="en-US" sz="4000" dirty="0">
                <a:solidFill>
                  <a:schemeClr val="bg1"/>
                </a:solidFill>
                <a:latin typeface="+mn-ea"/>
                <a:ea typeface="+mn-ea"/>
              </a:rPr>
              <a:t>ご清聴ありがとうございました</a:t>
            </a:r>
          </a:p>
        </p:txBody>
      </p:sp>
    </p:spTree>
    <p:extLst>
      <p:ext uri="{BB962C8B-B14F-4D97-AF65-F5344CB8AC3E}">
        <p14:creationId xmlns:p14="http://schemas.microsoft.com/office/powerpoint/2010/main" val="402240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人工知能による創作</a:t>
            </a:r>
            <a:endParaRPr lang="en-US" altLang="ja-JP" dirty="0"/>
          </a:p>
          <a:p>
            <a:pPr marL="342900" lvl="1" indent="0">
              <a:buNone/>
            </a:pPr>
            <a:r>
              <a:rPr lang="ja-JP" altLang="en-US" dirty="0"/>
              <a:t>→複合的な創作</a:t>
            </a:r>
            <a:endParaRPr lang="en-US" altLang="ja-JP" dirty="0"/>
          </a:p>
          <a:p>
            <a:pPr lvl="2"/>
            <a:r>
              <a:rPr lang="ja-JP" altLang="en-US" sz="2400" dirty="0"/>
              <a:t>歌詞のメロディー作成</a:t>
            </a:r>
            <a:endParaRPr lang="en-US" altLang="ja-JP" sz="2400" dirty="0"/>
          </a:p>
          <a:p>
            <a:pPr lvl="2"/>
            <a:r>
              <a:rPr lang="ja-JP" altLang="en-US" sz="2400" dirty="0"/>
              <a:t>画像へのキャプション生成</a:t>
            </a:r>
            <a:endParaRPr lang="en-US" altLang="ja-JP" sz="2400" dirty="0"/>
          </a:p>
          <a:p>
            <a:pPr lvl="2"/>
            <a:r>
              <a:rPr lang="ja-JP" altLang="en-US" sz="2400" dirty="0">
                <a:solidFill>
                  <a:srgbClr val="FFC000"/>
                </a:solidFill>
              </a:rPr>
              <a:t>テキストからの画像生成</a:t>
            </a:r>
            <a:endParaRPr lang="en-US" altLang="ja-JP" sz="2400"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6619" y="1729420"/>
            <a:ext cx="4131694" cy="4295973"/>
          </a:xfrm>
          <a:prstGeom prst="rect">
            <a:avLst/>
          </a:prstGeom>
        </p:spPr>
      </p:pic>
      <p:sp>
        <p:nvSpPr>
          <p:cNvPr id="2" name="吹き出し: 折線 (枠付き、強調線付き) 1">
            <a:extLst>
              <a:ext uri="{FF2B5EF4-FFF2-40B4-BE49-F238E27FC236}">
                <a16:creationId xmlns:a16="http://schemas.microsoft.com/office/drawing/2014/main" id="{6374A1F4-2DC7-4699-953E-835D1396E912}"/>
              </a:ext>
            </a:extLst>
          </p:cNvPr>
          <p:cNvSpPr/>
          <p:nvPr/>
        </p:nvSpPr>
        <p:spPr>
          <a:xfrm>
            <a:off x="5920453" y="1437194"/>
            <a:ext cx="3051008" cy="583946"/>
          </a:xfrm>
          <a:prstGeom prst="accentBorderCallout2">
            <a:avLst>
              <a:gd name="adj1" fmla="val 72768"/>
              <a:gd name="adj2" fmla="val -2748"/>
              <a:gd name="adj3" fmla="val 114567"/>
              <a:gd name="adj4" fmla="val -12853"/>
              <a:gd name="adj5" fmla="val 163924"/>
              <a:gd name="adj6" fmla="val -1277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B6BE900-48BC-4DA2-8B4E-9EDF6FB7071F}"/>
              </a:ext>
            </a:extLst>
          </p:cNvPr>
          <p:cNvSpPr txBox="1"/>
          <p:nvPr/>
        </p:nvSpPr>
        <p:spPr>
          <a:xfrm>
            <a:off x="5816430" y="1406254"/>
            <a:ext cx="3155031" cy="646331"/>
          </a:xfrm>
          <a:prstGeom prst="rect">
            <a:avLst/>
          </a:prstGeom>
          <a:noFill/>
        </p:spPr>
        <p:txBody>
          <a:bodyPr wrap="none" rtlCol="0">
            <a:spAutoFit/>
          </a:bodyPr>
          <a:lstStyle/>
          <a:p>
            <a:pPr algn="ctr"/>
            <a:r>
              <a:rPr kumimoji="1" lang="ja-JP" altLang="en-US" dirty="0">
                <a:solidFill>
                  <a:schemeClr val="bg1"/>
                </a:solidFill>
                <a:latin typeface="+mn-ea"/>
                <a:ea typeface="+mn-ea"/>
              </a:rPr>
              <a:t>ヒザのところで組んでいる</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「手」の美しい謎めいた女性</a:t>
            </a:r>
          </a:p>
        </p:txBody>
      </p:sp>
    </p:spTree>
    <p:extLst>
      <p:ext uri="{BB962C8B-B14F-4D97-AF65-F5344CB8AC3E}">
        <p14:creationId xmlns:p14="http://schemas.microsoft.com/office/powerpoint/2010/main" val="246335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7886700" cy="4089474"/>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8</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202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7886700" cy="4089474"/>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倍ほど向上したとされるが</a:t>
            </a:r>
            <a:br>
              <a:rPr lang="en-US" altLang="ja-JP" dirty="0"/>
            </a:br>
            <a:r>
              <a:rPr lang="ja-JP" altLang="en-US" dirty="0"/>
              <a:t>依然として不安定さも目立つ</a:t>
            </a:r>
            <a:endParaRPr lang="en-US" altLang="ja-JP" dirty="0"/>
          </a:p>
          <a:p>
            <a:pPr lvl="1"/>
            <a:r>
              <a:rPr lang="en-US" altLang="ja-JP" dirty="0"/>
              <a:t>Microsoft</a:t>
            </a:r>
            <a:r>
              <a:rPr lang="ja-JP" altLang="en-US" dirty="0"/>
              <a:t>「将来有望だが未だ不完全」</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9</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551845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たぬき">
      <a:majorFont>
        <a:latin typeface="たぬき油性マジック"/>
        <a:ea typeface="たぬき油性マジック"/>
        <a:cs typeface=""/>
      </a:majorFont>
      <a:minorFont>
        <a:latin typeface="たぬき油性マジック"/>
        <a:ea typeface="たぬき油性マジ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17696</TotalTime>
  <Pages>0</Pages>
  <Words>2770</Words>
  <Characters>0</Characters>
  <Application>Microsoft Office PowerPoint</Application>
  <DocSecurity>0</DocSecurity>
  <PresentationFormat>画面に合わせる (4:3)</PresentationFormat>
  <Lines>0</Lines>
  <Paragraphs>654</Paragraphs>
  <Slides>61</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61</vt:i4>
      </vt:variant>
    </vt:vector>
  </HeadingPairs>
  <TitlesOfParts>
    <vt:vector size="67" baseType="lpstr">
      <vt:lpstr>たぬき油性マジック</vt:lpstr>
      <vt:lpstr>Arial</vt:lpstr>
      <vt:lpstr>Wingdings</vt:lpstr>
      <vt:lpstr>Calibri</vt:lpstr>
      <vt:lpstr>Cambria Math</vt:lpstr>
      <vt:lpstr>Office テーマ</vt:lpstr>
      <vt:lpstr>NLP の単語 Embedding 手法による 特徴量ベクトルを入力として DAMSM と GAN の同期的学習を導入した AttnGAN モデルの提案</vt:lpstr>
      <vt:lpstr>発表の流れ</vt:lpstr>
      <vt:lpstr>発表の流れ</vt:lpstr>
      <vt:lpstr>はじめに</vt:lpstr>
      <vt:lpstr>はじめに</vt:lpstr>
      <vt:lpstr>はじめに</vt:lpstr>
      <vt:lpstr>はじめに</vt:lpstr>
      <vt:lpstr>はじめに</vt:lpstr>
      <vt:lpstr>はじめに</vt:lpstr>
      <vt:lpstr>はじめに</vt:lpstr>
      <vt:lpstr>発表の流れ</vt:lpstr>
      <vt:lpstr>AttnGAN</vt:lpstr>
      <vt:lpstr>AttnGAN</vt:lpstr>
      <vt:lpstr>AttnGAN</vt:lpstr>
      <vt:lpstr>AttnGAN</vt:lpstr>
      <vt:lpstr>AttnGAN</vt:lpstr>
      <vt:lpstr>AttnGAN</vt:lpstr>
      <vt:lpstr>発表の流れ</vt:lpstr>
      <vt:lpstr>DAMSM</vt:lpstr>
      <vt:lpstr>DAMSM</vt:lpstr>
      <vt:lpstr>DAMSM</vt:lpstr>
      <vt:lpstr>DAMSM</vt:lpstr>
      <vt:lpstr>DAMSM</vt:lpstr>
      <vt:lpstr>DAMSM</vt:lpstr>
      <vt:lpstr>DAMSM</vt:lpstr>
      <vt:lpstr>DAMSM</vt:lpstr>
      <vt:lpstr>DAMSM</vt:lpstr>
      <vt:lpstr>DAMSM</vt:lpstr>
      <vt:lpstr>DAMSM</vt:lpstr>
      <vt:lpstr>発表の流れ</vt:lpstr>
      <vt:lpstr>NLP の単語 Embedding 手法</vt:lpstr>
      <vt:lpstr>NLP の単語 Embedding 手法</vt:lpstr>
      <vt:lpstr>NLP の単語 Embedding 手法</vt:lpstr>
      <vt:lpstr>NLP の単語 Embedding 手法</vt:lpstr>
      <vt:lpstr>NLP の単語 Embedding 手法</vt:lpstr>
      <vt:lpstr>発表の流れ</vt:lpstr>
      <vt:lpstr>生成画像に対する評価指標</vt:lpstr>
      <vt:lpstr>生成画像に対する評価指標</vt:lpstr>
      <vt:lpstr>生成画像に対する評価指標</vt:lpstr>
      <vt:lpstr>生成画像に対する評価指標</vt:lpstr>
      <vt:lpstr>発表の流れ</vt:lpstr>
      <vt:lpstr>提案手法</vt:lpstr>
      <vt:lpstr>提案手法</vt:lpstr>
      <vt:lpstr>提案手法</vt:lpstr>
      <vt:lpstr>提案手法</vt:lpstr>
      <vt:lpstr>発表の流れ</vt:lpstr>
      <vt:lpstr>実験</vt:lpstr>
      <vt:lpstr>実験</vt:lpstr>
      <vt:lpstr>発表の流れ</vt:lpstr>
      <vt:lpstr>結果</vt:lpstr>
      <vt:lpstr>結果</vt:lpstr>
      <vt:lpstr>結果</vt:lpstr>
      <vt:lpstr>結果</vt:lpstr>
      <vt:lpstr>結果</vt:lpstr>
      <vt:lpstr>結果</vt:lpstr>
      <vt:lpstr>結果</vt:lpstr>
      <vt:lpstr>結果</vt:lpstr>
      <vt:lpstr>発表の流れ</vt:lpstr>
      <vt:lpstr>まとめと今後の課題</vt:lpstr>
      <vt:lpstr>まとめと今後の課題</vt:lpstr>
      <vt:lpstr>PowerPoint プレゼンテーション</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AttnGANを用いたテキストからの画像生成手法</dc:title>
  <dc:subject/>
  <dc:creator>okina</dc:creator>
  <cp:keywords/>
  <dc:description/>
  <cp:lastModifiedBy>置名 一元</cp:lastModifiedBy>
  <cp:revision>669</cp:revision>
  <dcterms:created xsi:type="dcterms:W3CDTF">2018-07-20T10:21:54Z</dcterms:created>
  <dcterms:modified xsi:type="dcterms:W3CDTF">2020-12-02T02:26:12Z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1041-10.1.0.5707</vt:lpwstr>
  </property>
</Properties>
</file>